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40"/>
  </p:notesMasterIdLst>
  <p:handoutMasterIdLst>
    <p:handoutMasterId r:id="rId41"/>
  </p:handoutMasterIdLst>
  <p:sldIdLst>
    <p:sldId id="354" r:id="rId4"/>
    <p:sldId id="442" r:id="rId5"/>
    <p:sldId id="443" r:id="rId6"/>
    <p:sldId id="431" r:id="rId7"/>
    <p:sldId id="445" r:id="rId8"/>
    <p:sldId id="353" r:id="rId9"/>
    <p:sldId id="365" r:id="rId10"/>
    <p:sldId id="434" r:id="rId11"/>
    <p:sldId id="435" r:id="rId12"/>
    <p:sldId id="403" r:id="rId13"/>
    <p:sldId id="402" r:id="rId14"/>
    <p:sldId id="366" r:id="rId15"/>
    <p:sldId id="436" r:id="rId16"/>
    <p:sldId id="351" r:id="rId17"/>
    <p:sldId id="368" r:id="rId18"/>
    <p:sldId id="430" r:id="rId19"/>
    <p:sldId id="412" r:id="rId20"/>
    <p:sldId id="422" r:id="rId21"/>
    <p:sldId id="441" r:id="rId22"/>
    <p:sldId id="383" r:id="rId23"/>
    <p:sldId id="414" r:id="rId24"/>
    <p:sldId id="428" r:id="rId25"/>
    <p:sldId id="420" r:id="rId26"/>
    <p:sldId id="421" r:id="rId27"/>
    <p:sldId id="423" r:id="rId28"/>
    <p:sldId id="424" r:id="rId29"/>
    <p:sldId id="425" r:id="rId30"/>
    <p:sldId id="426" r:id="rId31"/>
    <p:sldId id="427" r:id="rId32"/>
    <p:sldId id="379" r:id="rId33"/>
    <p:sldId id="433" r:id="rId34"/>
    <p:sldId id="444" r:id="rId35"/>
    <p:sldId id="437" r:id="rId36"/>
    <p:sldId id="438" r:id="rId37"/>
    <p:sldId id="350" r:id="rId38"/>
    <p:sldId id="348" r:id="rId3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580EC47-5597-468B-9950-37C1EC6CDA0F}">
          <p14:sldIdLst>
            <p14:sldId id="354"/>
            <p14:sldId id="442"/>
            <p14:sldId id="443"/>
            <p14:sldId id="431"/>
            <p14:sldId id="445"/>
            <p14:sldId id="353"/>
            <p14:sldId id="365"/>
            <p14:sldId id="434"/>
            <p14:sldId id="435"/>
            <p14:sldId id="403"/>
            <p14:sldId id="402"/>
            <p14:sldId id="366"/>
            <p14:sldId id="436"/>
            <p14:sldId id="351"/>
            <p14:sldId id="368"/>
            <p14:sldId id="430"/>
            <p14:sldId id="412"/>
            <p14:sldId id="422"/>
            <p14:sldId id="441"/>
            <p14:sldId id="383"/>
            <p14:sldId id="414"/>
            <p14:sldId id="428"/>
            <p14:sldId id="420"/>
            <p14:sldId id="421"/>
            <p14:sldId id="423"/>
            <p14:sldId id="424"/>
            <p14:sldId id="425"/>
            <p14:sldId id="426"/>
            <p14:sldId id="427"/>
            <p14:sldId id="379"/>
            <p14:sldId id="433"/>
            <p14:sldId id="444"/>
            <p14:sldId id="437"/>
            <p14:sldId id="438"/>
          </p14:sldIdLst>
        </p14:section>
        <p14:section name="Untitled Section" id="{3D25EF48-A76C-4C83-893E-11C695F1838B}">
          <p14:sldIdLst>
            <p14:sldId id="350"/>
            <p14:sldId id="34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D1CE"/>
    <a:srgbClr val="B5D3C3"/>
    <a:srgbClr val="A1D7AE"/>
    <a:srgbClr val="98E0C1"/>
    <a:srgbClr val="C1CDCA"/>
    <a:srgbClr val="BBC5C4"/>
    <a:srgbClr val="BFE3D0"/>
    <a:srgbClr val="00808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223" autoAdjust="0"/>
    <p:restoredTop sz="66817" autoAdjust="0"/>
  </p:normalViewPr>
  <p:slideViewPr>
    <p:cSldViewPr snapToGrid="0">
      <p:cViewPr varScale="1">
        <p:scale>
          <a:sx n="52" d="100"/>
          <a:sy n="52" d="100"/>
        </p:scale>
        <p:origin x="858" y="66"/>
      </p:cViewPr>
      <p:guideLst/>
    </p:cSldViewPr>
  </p:slideViewPr>
  <p:outlineViewPr>
    <p:cViewPr>
      <p:scale>
        <a:sx n="33" d="100"/>
        <a:sy n="33" d="100"/>
      </p:scale>
      <p:origin x="0" y="-14394"/>
    </p:cViewPr>
  </p:outlineViewPr>
  <p:notesTextViewPr>
    <p:cViewPr>
      <p:scale>
        <a:sx n="75" d="100"/>
        <a:sy n="75"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800" b="1" dirty="0"/>
              <a:t>ANE Allegations with Comparison to Arrest Data and Administrative Findings- </a:t>
            </a:r>
          </a:p>
          <a:p>
            <a:pPr>
              <a:defRPr b="1"/>
            </a:pPr>
            <a:r>
              <a:rPr lang="en-US" sz="1800" b="1" dirty="0"/>
              <a:t>Community Residential </a:t>
            </a:r>
          </a:p>
        </c:rich>
      </c:tx>
      <c:layout>
        <c:manualLayout>
          <c:xMode val="edge"/>
          <c:yMode val="edge"/>
          <c:x val="0.17187288238063977"/>
          <c:y val="2.4315988798283644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1914260717410323E-2"/>
          <c:y val="0.17171296296296296"/>
          <c:w val="0.87753018372703417"/>
          <c:h val="0.62717705990975758"/>
        </c:manualLayout>
      </c:layout>
      <c:barChart>
        <c:barDir val="col"/>
        <c:grouping val="clustered"/>
        <c:varyColors val="0"/>
        <c:ser>
          <c:idx val="1"/>
          <c:order val="1"/>
          <c:tx>
            <c:strRef>
              <c:f>Sheet1!$C$7</c:f>
              <c:strCache>
                <c:ptCount val="1"/>
                <c:pt idx="0">
                  <c:v> # ANE Allegations</c:v>
                </c:pt>
              </c:strCache>
            </c:strRef>
          </c:tx>
          <c:spPr>
            <a:solidFill>
              <a:schemeClr val="accent5"/>
            </a:solidFill>
            <a:ln>
              <a:noFill/>
            </a:ln>
            <a:effectLst/>
          </c:spPr>
          <c:invertIfNegative val="0"/>
          <c:dPt>
            <c:idx val="5"/>
            <c:invertIfNegative val="0"/>
            <c:bubble3D val="0"/>
            <c:spPr>
              <a:pattFill prst="solidDmnd">
                <a:fgClr>
                  <a:schemeClr val="accent5">
                    <a:lumMod val="60000"/>
                    <a:lumOff val="40000"/>
                  </a:schemeClr>
                </a:fgClr>
                <a:bgClr>
                  <a:schemeClr val="bg1"/>
                </a:bgClr>
              </a:pattFill>
              <a:ln>
                <a:solidFill>
                  <a:schemeClr val="accent5">
                    <a:lumMod val="60000"/>
                    <a:lumOff val="40000"/>
                  </a:schemeClr>
                </a:solidFill>
              </a:ln>
              <a:effectLst/>
            </c:spPr>
          </c:dPt>
          <c:dLbls>
            <c:dLbl>
              <c:idx val="3"/>
              <c:layout>
                <c:manualLayout>
                  <c:x val="0"/>
                  <c:y val="7.145106228844263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1631-4525-8509-A7557EC4338B}"/>
                </c:ext>
                <c:ext xmlns:c15="http://schemas.microsoft.com/office/drawing/2012/chart" uri="{CE6537A1-D6FC-4f65-9D91-7224C49458BB}"/>
              </c:extLst>
            </c:dLbl>
            <c:dLbl>
              <c:idx val="4"/>
              <c:layout>
                <c:manualLayout>
                  <c:x val="-1.5783760002336493E-3"/>
                  <c:y val="1.278976818545163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1631-4525-8509-A7557EC4338B}"/>
                </c:ext>
                <c:ext xmlns:c15="http://schemas.microsoft.com/office/drawing/2012/chart" uri="{CE6537A1-D6FC-4f65-9D91-7224C49458BB}"/>
              </c:extLst>
            </c:dLbl>
            <c:dLbl>
              <c:idx val="5"/>
              <c:layout>
                <c:manualLayout>
                  <c:x val="2.8410768004205573E-2"/>
                  <c:y val="3.1974420463629096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1631-4525-8509-A7557EC4338B}"/>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trendline>
            <c:spPr>
              <a:ln w="28575" cap="rnd">
                <a:solidFill>
                  <a:schemeClr val="accent2"/>
                </a:solidFill>
                <a:prstDash val="sysDot"/>
              </a:ln>
              <a:effectLst/>
            </c:spPr>
            <c:trendlineType val="linear"/>
            <c:dispRSqr val="0"/>
            <c:dispEq val="0"/>
          </c:trendline>
          <c:cat>
            <c:strRef>
              <c:f>Sheet1!$A$8:$A$16</c:f>
              <c:strCache>
                <c:ptCount val="6"/>
                <c:pt idx="0">
                  <c:v>FY14</c:v>
                </c:pt>
                <c:pt idx="1">
                  <c:v>FY15</c:v>
                </c:pt>
                <c:pt idx="2">
                  <c:v>FY16</c:v>
                </c:pt>
                <c:pt idx="3">
                  <c:v>FY17</c:v>
                </c:pt>
                <c:pt idx="4">
                  <c:v>FY18</c:v>
                </c:pt>
                <c:pt idx="5">
                  <c:v>5 year average</c:v>
                </c:pt>
              </c:strCache>
            </c:strRef>
          </c:cat>
          <c:val>
            <c:numRef>
              <c:f>Sheet1!$C$8:$C$16</c:f>
              <c:numCache>
                <c:formatCode>General</c:formatCode>
                <c:ptCount val="6"/>
                <c:pt idx="0">
                  <c:v>383</c:v>
                </c:pt>
                <c:pt idx="1">
                  <c:v>437</c:v>
                </c:pt>
                <c:pt idx="2">
                  <c:v>459</c:v>
                </c:pt>
                <c:pt idx="3">
                  <c:v>526</c:v>
                </c:pt>
                <c:pt idx="4">
                  <c:v>548</c:v>
                </c:pt>
                <c:pt idx="5">
                  <c:v>471</c:v>
                </c:pt>
              </c:numCache>
            </c:numRef>
          </c:val>
          <c:extLst xmlns:c16r2="http://schemas.microsoft.com/office/drawing/2015/06/chart">
            <c:ext xmlns:c16="http://schemas.microsoft.com/office/drawing/2014/chart" uri="{C3380CC4-5D6E-409C-BE32-E72D297353CC}">
              <c16:uniqueId val="{00000006-1631-4525-8509-A7557EC4338B}"/>
            </c:ext>
          </c:extLst>
        </c:ser>
        <c:ser>
          <c:idx val="4"/>
          <c:order val="4"/>
          <c:tx>
            <c:strRef>
              <c:f>Sheet1!$F$7</c:f>
              <c:strCache>
                <c:ptCount val="1"/>
                <c:pt idx="0">
                  <c:v># of Criminal Arrests</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28575" cap="rnd">
                <a:solidFill>
                  <a:srgbClr val="C00000"/>
                </a:solidFill>
                <a:prstDash val="sysDot"/>
              </a:ln>
              <a:effectLst/>
            </c:spPr>
            <c:trendlineType val="linear"/>
            <c:dispRSqr val="0"/>
            <c:dispEq val="0"/>
          </c:trendline>
          <c:cat>
            <c:strRef>
              <c:f>Sheet1!$A$8:$A$16</c:f>
              <c:strCache>
                <c:ptCount val="6"/>
                <c:pt idx="0">
                  <c:v>FY14</c:v>
                </c:pt>
                <c:pt idx="1">
                  <c:v>FY15</c:v>
                </c:pt>
                <c:pt idx="2">
                  <c:v>FY16</c:v>
                </c:pt>
                <c:pt idx="3">
                  <c:v>FY17</c:v>
                </c:pt>
                <c:pt idx="4">
                  <c:v>FY18</c:v>
                </c:pt>
                <c:pt idx="5">
                  <c:v>5 year average</c:v>
                </c:pt>
              </c:strCache>
            </c:strRef>
          </c:cat>
          <c:val>
            <c:numRef>
              <c:f>Sheet1!$F$8:$F$16</c:f>
              <c:numCache>
                <c:formatCode>General</c:formatCode>
                <c:ptCount val="6"/>
                <c:pt idx="0">
                  <c:v>10</c:v>
                </c:pt>
                <c:pt idx="1">
                  <c:v>4</c:v>
                </c:pt>
                <c:pt idx="2">
                  <c:v>7</c:v>
                </c:pt>
                <c:pt idx="3">
                  <c:v>5</c:v>
                </c:pt>
                <c:pt idx="4">
                  <c:v>9</c:v>
                </c:pt>
                <c:pt idx="5">
                  <c:v>7</c:v>
                </c:pt>
              </c:numCache>
            </c:numRef>
          </c:val>
          <c:extLst xmlns:c16r2="http://schemas.microsoft.com/office/drawing/2015/06/chart">
            <c:ext xmlns:c16="http://schemas.microsoft.com/office/drawing/2014/chart" uri="{C3380CC4-5D6E-409C-BE32-E72D297353CC}">
              <c16:uniqueId val="{00000008-1631-4525-8509-A7557EC4338B}"/>
            </c:ext>
          </c:extLst>
        </c:ser>
        <c:dLbls>
          <c:showLegendKey val="0"/>
          <c:showVal val="1"/>
          <c:showCatName val="0"/>
          <c:showSerName val="0"/>
          <c:showPercent val="0"/>
          <c:showBubbleSize val="0"/>
        </c:dLbls>
        <c:gapWidth val="219"/>
        <c:overlap val="-27"/>
        <c:axId val="337494000"/>
        <c:axId val="337494392"/>
        <c:extLst xmlns:c16r2="http://schemas.microsoft.com/office/drawing/2015/06/chart">
          <c:ext xmlns:c15="http://schemas.microsoft.com/office/drawing/2012/chart" uri="{02D57815-91ED-43cb-92C2-25804820EDAC}">
            <c15:filteredBarSeries>
              <c15:ser>
                <c:idx val="0"/>
                <c:order val="0"/>
                <c:tx>
                  <c:strRef>
                    <c:extLst xmlns:c16r2="http://schemas.microsoft.com/office/drawing/2015/06/chart">
                      <c:ext uri="{02D57815-91ED-43cb-92C2-25804820EDAC}">
                        <c15:formulaRef>
                          <c15:sqref>Sheet1!$B$7</c15:sqref>
                        </c15:formulaRef>
                      </c:ext>
                    </c:extLst>
                    <c:strCache>
                      <c:ptCount val="1"/>
                      <c:pt idx="0">
                        <c:v>Total # Served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c:ext uri="{02D57815-91ED-43cb-92C2-25804820EDAC}">
                        <c15:formulaRef>
                          <c15:sqref>Sheet1!$A$8:$A$16</c15:sqref>
                        </c15:formulaRef>
                      </c:ext>
                    </c:extLst>
                    <c:strCache>
                      <c:ptCount val="6"/>
                      <c:pt idx="0">
                        <c:v>FY14</c:v>
                      </c:pt>
                      <c:pt idx="1">
                        <c:v>FY15</c:v>
                      </c:pt>
                      <c:pt idx="2">
                        <c:v>FY16</c:v>
                      </c:pt>
                      <c:pt idx="3">
                        <c:v>FY17</c:v>
                      </c:pt>
                      <c:pt idx="4">
                        <c:v>FY18</c:v>
                      </c:pt>
                      <c:pt idx="5">
                        <c:v>5 year average</c:v>
                      </c:pt>
                    </c:strCache>
                  </c:strRef>
                </c:cat>
                <c:val>
                  <c:numRef>
                    <c:extLst xmlns:c16r2="http://schemas.microsoft.com/office/drawing/2015/06/chart">
                      <c:ext uri="{02D57815-91ED-43cb-92C2-25804820EDAC}">
                        <c15:formulaRef>
                          <c15:sqref>Sheet1!$B$8:$B$16</c15:sqref>
                        </c15:formulaRef>
                      </c:ext>
                    </c:extLst>
                    <c:numCache>
                      <c:formatCode>General</c:formatCode>
                      <c:ptCount val="6"/>
                      <c:pt idx="0">
                        <c:v>4362</c:v>
                      </c:pt>
                      <c:pt idx="1">
                        <c:v>4435</c:v>
                      </c:pt>
                      <c:pt idx="2">
                        <c:v>4587</c:v>
                      </c:pt>
                      <c:pt idx="3">
                        <c:v>4689</c:v>
                      </c:pt>
                      <c:pt idx="4">
                        <c:v>4689</c:v>
                      </c:pt>
                      <c:pt idx="5">
                        <c:v>4552</c:v>
                      </c:pt>
                    </c:numCache>
                  </c:numRef>
                </c:val>
                <c:extLst xmlns:c16r2="http://schemas.microsoft.com/office/drawing/2015/06/chart">
                  <c:ext xmlns:c16="http://schemas.microsoft.com/office/drawing/2014/chart" uri="{C3380CC4-5D6E-409C-BE32-E72D297353CC}">
                    <c16:uniqueId val="{00000010-1631-4525-8509-A7557EC4338B}"/>
                  </c:ext>
                </c:extLst>
              </c15:ser>
            </c15:filteredBarSeries>
            <c15:filteredBarSeries>
              <c15:ser>
                <c:idx val="2"/>
                <c:order val="2"/>
                <c:tx>
                  <c:strRef>
                    <c:extLst xmlns:c15="http://schemas.microsoft.com/office/drawing/2012/chart" xmlns:c16r2="http://schemas.microsoft.com/office/drawing/2015/06/chart">
                      <c:ext xmlns:c15="http://schemas.microsoft.com/office/drawing/2012/chart" uri="{02D57815-91ED-43cb-92C2-25804820EDAC}">
                        <c15:formulaRef>
                          <c15:sqref>Sheet1!$D$7</c15:sqref>
                        </c15:formulaRef>
                      </c:ext>
                    </c:extLst>
                    <c:strCache>
                      <c:ptCount val="1"/>
                      <c:pt idx="0">
                        <c:v>Rate per 100</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Sheet1!$A$8:$A$16</c15:sqref>
                        </c15:formulaRef>
                      </c:ext>
                    </c:extLst>
                    <c:strCache>
                      <c:ptCount val="6"/>
                      <c:pt idx="0">
                        <c:v>FY14</c:v>
                      </c:pt>
                      <c:pt idx="1">
                        <c:v>FY15</c:v>
                      </c:pt>
                      <c:pt idx="2">
                        <c:v>FY16</c:v>
                      </c:pt>
                      <c:pt idx="3">
                        <c:v>FY17</c:v>
                      </c:pt>
                      <c:pt idx="4">
                        <c:v>FY18</c:v>
                      </c:pt>
                      <c:pt idx="5">
                        <c:v>5 year average</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Sheet1!$D$8:$D$16</c15:sqref>
                        </c15:formulaRef>
                      </c:ext>
                    </c:extLst>
                    <c:numCache>
                      <c:formatCode>General</c:formatCode>
                      <c:ptCount val="6"/>
                      <c:pt idx="0">
                        <c:v>8.8000000000000007</c:v>
                      </c:pt>
                      <c:pt idx="1">
                        <c:v>9.9</c:v>
                      </c:pt>
                      <c:pt idx="2">
                        <c:v>10</c:v>
                      </c:pt>
                      <c:pt idx="3">
                        <c:v>11.2</c:v>
                      </c:pt>
                      <c:pt idx="4">
                        <c:v>11.5</c:v>
                      </c:pt>
                      <c:pt idx="5">
                        <c:v>10.3</c:v>
                      </c:pt>
                    </c:numCache>
                  </c:numRef>
                </c:val>
                <c:extLst xmlns:c15="http://schemas.microsoft.com/office/drawing/2012/chart" xmlns:c16r2="http://schemas.microsoft.com/office/drawing/2015/06/chart">
                  <c:ext xmlns:c16="http://schemas.microsoft.com/office/drawing/2014/chart" uri="{C3380CC4-5D6E-409C-BE32-E72D297353CC}">
                    <c16:uniqueId val="{00000011-1631-4525-8509-A7557EC4338B}"/>
                  </c:ext>
                </c:extLst>
              </c15:ser>
            </c15:filteredBarSeries>
            <c15:filteredBarSeries>
              <c15:ser>
                <c:idx val="3"/>
                <c:order val="3"/>
                <c:tx>
                  <c:strRef>
                    <c:extLst xmlns:c15="http://schemas.microsoft.com/office/drawing/2012/chart" xmlns:c16r2="http://schemas.microsoft.com/office/drawing/2015/06/chart">
                      <c:ext xmlns:c15="http://schemas.microsoft.com/office/drawing/2012/chart" uri="{02D57815-91ED-43cb-92C2-25804820EDAC}">
                        <c15:formulaRef>
                          <c15:sqref>Sheet1!$E$7</c15:sqref>
                        </c15:formulaRef>
                      </c:ext>
                    </c:extLst>
                    <c:strCache>
                      <c:ptCount val="1"/>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Sheet1!$A$8:$A$16</c15:sqref>
                        </c15:formulaRef>
                      </c:ext>
                    </c:extLst>
                    <c:strCache>
                      <c:ptCount val="6"/>
                      <c:pt idx="0">
                        <c:v>FY14</c:v>
                      </c:pt>
                      <c:pt idx="1">
                        <c:v>FY15</c:v>
                      </c:pt>
                      <c:pt idx="2">
                        <c:v>FY16</c:v>
                      </c:pt>
                      <c:pt idx="3">
                        <c:v>FY17</c:v>
                      </c:pt>
                      <c:pt idx="4">
                        <c:v>FY18</c:v>
                      </c:pt>
                      <c:pt idx="5">
                        <c:v>5 year average</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Sheet1!$E$8:$E$16</c15:sqref>
                        </c15:formulaRef>
                      </c:ext>
                    </c:extLst>
                    <c:numCache>
                      <c:formatCode>General</c:formatCode>
                      <c:ptCount val="6"/>
                    </c:numCache>
                  </c:numRef>
                </c:val>
                <c:extLst xmlns:c15="http://schemas.microsoft.com/office/drawing/2012/chart" xmlns:c16r2="http://schemas.microsoft.com/office/drawing/2015/06/chart">
                  <c:ext xmlns:c16="http://schemas.microsoft.com/office/drawing/2014/chart" uri="{C3380CC4-5D6E-409C-BE32-E72D297353CC}">
                    <c16:uniqueId val="{00000012-1631-4525-8509-A7557EC4338B}"/>
                  </c:ext>
                </c:extLst>
              </c15:ser>
            </c15:filteredBarSeries>
            <c15:filteredBarSeries>
              <c15:ser>
                <c:idx val="5"/>
                <c:order val="5"/>
                <c:tx>
                  <c:strRef>
                    <c:extLst xmlns:c15="http://schemas.microsoft.com/office/drawing/2012/chart" xmlns:c16r2="http://schemas.microsoft.com/office/drawing/2015/06/chart">
                      <c:ext xmlns:c15="http://schemas.microsoft.com/office/drawing/2012/chart" uri="{02D57815-91ED-43cb-92C2-25804820EDAC}">
                        <c15:formulaRef>
                          <c15:sqref>Sheet1!$G$7</c15:sqref>
                        </c15:formulaRef>
                      </c:ext>
                    </c:extLst>
                    <c:strCache>
                      <c:ptCount val="1"/>
                      <c:pt idx="0">
                        <c:v>% Arrests/ ANE Allegations</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Sheet1!$A$8:$A$16</c15:sqref>
                        </c15:formulaRef>
                      </c:ext>
                    </c:extLst>
                    <c:strCache>
                      <c:ptCount val="6"/>
                      <c:pt idx="0">
                        <c:v>FY14</c:v>
                      </c:pt>
                      <c:pt idx="1">
                        <c:v>FY15</c:v>
                      </c:pt>
                      <c:pt idx="2">
                        <c:v>FY16</c:v>
                      </c:pt>
                      <c:pt idx="3">
                        <c:v>FY17</c:v>
                      </c:pt>
                      <c:pt idx="4">
                        <c:v>FY18</c:v>
                      </c:pt>
                      <c:pt idx="5">
                        <c:v>5 year average</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Sheet1!$G$8:$G$16</c15:sqref>
                        </c15:formulaRef>
                      </c:ext>
                    </c:extLst>
                    <c:numCache>
                      <c:formatCode>0.0%</c:formatCode>
                      <c:ptCount val="6"/>
                      <c:pt idx="0">
                        <c:v>2.6100000000000002E-2</c:v>
                      </c:pt>
                      <c:pt idx="1">
                        <c:v>9.1999999999999998E-3</c:v>
                      </c:pt>
                      <c:pt idx="2">
                        <c:v>1.52E-2</c:v>
                      </c:pt>
                      <c:pt idx="3">
                        <c:v>9.4999999999999998E-3</c:v>
                      </c:pt>
                      <c:pt idx="4">
                        <c:v>1.7000000000000001E-2</c:v>
                      </c:pt>
                      <c:pt idx="5">
                        <c:v>1.4999999999999999E-2</c:v>
                      </c:pt>
                    </c:numCache>
                  </c:numRef>
                </c:val>
                <c:extLst xmlns:c15="http://schemas.microsoft.com/office/drawing/2012/chart" xmlns:c16r2="http://schemas.microsoft.com/office/drawing/2015/06/chart">
                  <c:ext xmlns:c16="http://schemas.microsoft.com/office/drawing/2014/chart" uri="{C3380CC4-5D6E-409C-BE32-E72D297353CC}">
                    <c16:uniqueId val="{00000013-1631-4525-8509-A7557EC4338B}"/>
                  </c:ext>
                </c:extLst>
              </c15:ser>
            </c15:filteredBarSeries>
            <c15:filteredBarSeries>
              <c15:ser>
                <c:idx val="6"/>
                <c:order val="6"/>
                <c:tx>
                  <c:strRef>
                    <c:extLst xmlns:c15="http://schemas.microsoft.com/office/drawing/2012/chart" xmlns:c16r2="http://schemas.microsoft.com/office/drawing/2015/06/chart">
                      <c:ext xmlns:c15="http://schemas.microsoft.com/office/drawing/2012/chart" uri="{02D57815-91ED-43cb-92C2-25804820EDAC}">
                        <c15:formulaRef>
                          <c15:sqref>Sheet1!$H$7</c15:sqref>
                        </c15:formulaRef>
                      </c:ext>
                    </c:extLst>
                    <c:strCache>
                      <c:ptCount val="1"/>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Sheet1!$A$8:$A$16</c15:sqref>
                        </c15:formulaRef>
                      </c:ext>
                    </c:extLst>
                    <c:strCache>
                      <c:ptCount val="6"/>
                      <c:pt idx="0">
                        <c:v>FY14</c:v>
                      </c:pt>
                      <c:pt idx="1">
                        <c:v>FY15</c:v>
                      </c:pt>
                      <c:pt idx="2">
                        <c:v>FY16</c:v>
                      </c:pt>
                      <c:pt idx="3">
                        <c:v>FY17</c:v>
                      </c:pt>
                      <c:pt idx="4">
                        <c:v>FY18</c:v>
                      </c:pt>
                      <c:pt idx="5">
                        <c:v>5 year average</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Sheet1!$H$8:$H$16</c15:sqref>
                        </c15:formulaRef>
                      </c:ext>
                    </c:extLst>
                    <c:numCache>
                      <c:formatCode>General</c:formatCode>
                      <c:ptCount val="6"/>
                    </c:numCache>
                  </c:numRef>
                </c:val>
                <c:extLst xmlns:c15="http://schemas.microsoft.com/office/drawing/2012/chart" xmlns:c16r2="http://schemas.microsoft.com/office/drawing/2015/06/chart">
                  <c:ext xmlns:c16="http://schemas.microsoft.com/office/drawing/2014/chart" uri="{C3380CC4-5D6E-409C-BE32-E72D297353CC}">
                    <c16:uniqueId val="{00000014-1631-4525-8509-A7557EC4338B}"/>
                  </c:ext>
                </c:extLst>
              </c15:ser>
            </c15:filteredBarSeries>
            <c15:filteredBarSeries>
              <c15:ser>
                <c:idx val="8"/>
                <c:order val="8"/>
                <c:tx>
                  <c:strRef>
                    <c:extLst xmlns:c15="http://schemas.microsoft.com/office/drawing/2012/chart" xmlns:c16r2="http://schemas.microsoft.com/office/drawing/2015/06/chart">
                      <c:ext xmlns:c15="http://schemas.microsoft.com/office/drawing/2012/chart" uri="{02D57815-91ED-43cb-92C2-25804820EDAC}">
                        <c15:formulaRef>
                          <c15:sqref>Sheet1!$J$7</c15:sqref>
                        </c15:formulaRef>
                      </c:ext>
                    </c:extLst>
                    <c:strCache>
                      <c:ptCount val="1"/>
                      <c:pt idx="0">
                        <c:v>% of Admin Findings/ ANE Allegations</c:v>
                      </c:pt>
                    </c:strCache>
                  </c:strRef>
                </c:tx>
                <c:spPr>
                  <a:solidFill>
                    <a:schemeClr val="accent3">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Sheet1!$A$8:$A$16</c15:sqref>
                        </c15:formulaRef>
                      </c:ext>
                    </c:extLst>
                    <c:strCache>
                      <c:ptCount val="6"/>
                      <c:pt idx="0">
                        <c:v>FY14</c:v>
                      </c:pt>
                      <c:pt idx="1">
                        <c:v>FY15</c:v>
                      </c:pt>
                      <c:pt idx="2">
                        <c:v>FY16</c:v>
                      </c:pt>
                      <c:pt idx="3">
                        <c:v>FY17</c:v>
                      </c:pt>
                      <c:pt idx="4">
                        <c:v>FY18</c:v>
                      </c:pt>
                      <c:pt idx="5">
                        <c:v>5 year average</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Sheet1!$J$8:$J$16</c15:sqref>
                        </c15:formulaRef>
                      </c:ext>
                    </c:extLst>
                    <c:numCache>
                      <c:formatCode>0.0%</c:formatCode>
                      <c:ptCount val="6"/>
                      <c:pt idx="0">
                        <c:v>0.26300000000000001</c:v>
                      </c:pt>
                      <c:pt idx="1">
                        <c:v>0.30399999999999999</c:v>
                      </c:pt>
                      <c:pt idx="2">
                        <c:v>0.27200000000000002</c:v>
                      </c:pt>
                      <c:pt idx="3">
                        <c:v>0.245</c:v>
                      </c:pt>
                      <c:pt idx="4">
                        <c:v>0.27900000000000003</c:v>
                      </c:pt>
                      <c:pt idx="5">
                        <c:v>0.27300000000000002</c:v>
                      </c:pt>
                    </c:numCache>
                  </c:numRef>
                </c:val>
                <c:extLst xmlns:c15="http://schemas.microsoft.com/office/drawing/2012/chart" xmlns:c16r2="http://schemas.microsoft.com/office/drawing/2015/06/chart">
                  <c:ext xmlns:c16="http://schemas.microsoft.com/office/drawing/2014/chart" uri="{C3380CC4-5D6E-409C-BE32-E72D297353CC}">
                    <c16:uniqueId val="{00000015-1631-4525-8509-A7557EC4338B}"/>
                  </c:ext>
                </c:extLst>
              </c15:ser>
            </c15:filteredBarSeries>
          </c:ext>
        </c:extLst>
      </c:barChart>
      <c:lineChart>
        <c:grouping val="standard"/>
        <c:varyColors val="0"/>
        <c:ser>
          <c:idx val="7"/>
          <c:order val="7"/>
          <c:tx>
            <c:strRef>
              <c:f>Sheet1!$I$7</c:f>
              <c:strCache>
                <c:ptCount val="1"/>
                <c:pt idx="0">
                  <c:v># of  Administrative Findings*</c:v>
                </c:pt>
              </c:strCache>
            </c:strRef>
          </c:tx>
          <c:spPr>
            <a:ln w="38100" cap="rnd">
              <a:solidFill>
                <a:schemeClr val="accent6"/>
              </a:solidFill>
              <a:round/>
            </a:ln>
            <a:effectLst/>
          </c:spPr>
          <c:marker>
            <c:symbol val="none"/>
          </c:marker>
          <c:dLbls>
            <c:dLbl>
              <c:idx val="0"/>
              <c:layout>
                <c:manualLayout>
                  <c:x val="-1.5783760002336493E-3"/>
                  <c:y val="-2.87769784172661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1631-4525-8509-A7557EC4338B}"/>
                </c:ext>
                <c:ext xmlns:c15="http://schemas.microsoft.com/office/drawing/2012/chart" uri="{CE6537A1-D6FC-4f65-9D91-7224C49458BB}"/>
              </c:extLst>
            </c:dLbl>
            <c:dLbl>
              <c:idx val="1"/>
              <c:layout>
                <c:manualLayout>
                  <c:x val="-1.5783760002337072E-3"/>
                  <c:y val="-3.517186250999200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1631-4525-8509-A7557EC4338B}"/>
                </c:ext>
                <c:ext xmlns:c15="http://schemas.microsoft.com/office/drawing/2012/chart" uri="{CE6537A1-D6FC-4f65-9D91-7224C49458BB}"/>
              </c:extLst>
            </c:dLbl>
            <c:dLbl>
              <c:idx val="2"/>
              <c:layout>
                <c:manualLayout>
                  <c:x val="-4.735128000701006E-3"/>
                  <c:y val="-2.8776978417266189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1631-4525-8509-A7557EC4338B}"/>
                </c:ext>
                <c:ext xmlns:c15="http://schemas.microsoft.com/office/drawing/2012/chart" uri="{CE6537A1-D6FC-4f65-9D91-7224C49458BB}"/>
              </c:extLst>
            </c:dLbl>
            <c:dLbl>
              <c:idx val="3"/>
              <c:layout>
                <c:manualLayout>
                  <c:x val="-3.1567520004672986E-3"/>
                  <c:y val="-2.877697841726624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1631-4525-8509-A7557EC4338B}"/>
                </c:ext>
                <c:ext xmlns:c15="http://schemas.microsoft.com/office/drawing/2012/chart" uri="{CE6537A1-D6FC-4f65-9D91-7224C49458BB}"/>
              </c:extLst>
            </c:dLbl>
            <c:dLbl>
              <c:idx val="4"/>
              <c:layout>
                <c:manualLayout>
                  <c:x val="-1.5783760002337651E-3"/>
                  <c:y val="-2.238209432454042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1631-4525-8509-A7557EC4338B}"/>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34925" cap="rnd">
                <a:solidFill>
                  <a:schemeClr val="accent6">
                    <a:lumMod val="75000"/>
                  </a:schemeClr>
                </a:solidFill>
                <a:prstDash val="sysDot"/>
              </a:ln>
              <a:effectLst/>
            </c:spPr>
            <c:trendlineType val="linear"/>
            <c:dispRSqr val="0"/>
            <c:dispEq val="0"/>
          </c:trendline>
          <c:cat>
            <c:strRef>
              <c:f>Sheet1!$A$8:$A$16</c:f>
              <c:strCache>
                <c:ptCount val="6"/>
                <c:pt idx="0">
                  <c:v>FY14</c:v>
                </c:pt>
                <c:pt idx="1">
                  <c:v>FY15</c:v>
                </c:pt>
                <c:pt idx="2">
                  <c:v>FY16</c:v>
                </c:pt>
                <c:pt idx="3">
                  <c:v>FY17</c:v>
                </c:pt>
                <c:pt idx="4">
                  <c:v>FY18</c:v>
                </c:pt>
                <c:pt idx="5">
                  <c:v>5 year average</c:v>
                </c:pt>
              </c:strCache>
            </c:strRef>
          </c:cat>
          <c:val>
            <c:numRef>
              <c:f>Sheet1!$I$8:$I$16</c:f>
              <c:numCache>
                <c:formatCode>General</c:formatCode>
                <c:ptCount val="6"/>
                <c:pt idx="0">
                  <c:v>101</c:v>
                </c:pt>
                <c:pt idx="1">
                  <c:v>133</c:v>
                </c:pt>
                <c:pt idx="2">
                  <c:v>125</c:v>
                </c:pt>
                <c:pt idx="3">
                  <c:v>129</c:v>
                </c:pt>
                <c:pt idx="4">
                  <c:v>153</c:v>
                </c:pt>
                <c:pt idx="5">
                  <c:v>128</c:v>
                </c:pt>
              </c:numCache>
            </c:numRef>
          </c:val>
          <c:smooth val="0"/>
          <c:extLst xmlns:c16r2="http://schemas.microsoft.com/office/drawing/2015/06/chart">
            <c:ext xmlns:c16="http://schemas.microsoft.com/office/drawing/2014/chart" uri="{C3380CC4-5D6E-409C-BE32-E72D297353CC}">
              <c16:uniqueId val="{0000000F-1631-4525-8509-A7557EC4338B}"/>
            </c:ext>
          </c:extLst>
        </c:ser>
        <c:dLbls>
          <c:showLegendKey val="0"/>
          <c:showVal val="1"/>
          <c:showCatName val="0"/>
          <c:showSerName val="0"/>
          <c:showPercent val="0"/>
          <c:showBubbleSize val="0"/>
        </c:dLbls>
        <c:marker val="1"/>
        <c:smooth val="0"/>
        <c:axId val="337494000"/>
        <c:axId val="337494392"/>
      </c:lineChart>
      <c:catAx>
        <c:axId val="337494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7494392"/>
        <c:crosses val="autoZero"/>
        <c:auto val="1"/>
        <c:lblAlgn val="ctr"/>
        <c:lblOffset val="100"/>
        <c:noMultiLvlLbl val="0"/>
      </c:catAx>
      <c:valAx>
        <c:axId val="3374943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7494000"/>
        <c:crosses val="autoZero"/>
        <c:crossBetween val="between"/>
      </c:valAx>
      <c:spPr>
        <a:noFill/>
        <a:ln>
          <a:noFill/>
        </a:ln>
        <a:effectLst/>
      </c:spPr>
    </c:plotArea>
    <c:legend>
      <c:legendPos val="b"/>
      <c:legendEntry>
        <c:idx val="4"/>
        <c:delete val="1"/>
      </c:legendEntry>
      <c:layout>
        <c:manualLayout>
          <c:xMode val="edge"/>
          <c:yMode val="edge"/>
          <c:x val="5.2908573928258963E-2"/>
          <c:y val="0.85479368745094808"/>
          <c:w val="0.89696041119860015"/>
          <c:h val="0.11742847191677354"/>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b="1" dirty="0"/>
              <a:t>ANE Allegations with Comparison to Arrest Data and Administrative Findings- </a:t>
            </a:r>
          </a:p>
          <a:p>
            <a:pPr>
              <a:defRPr sz="1800"/>
            </a:pPr>
            <a:r>
              <a:rPr lang="en-US" sz="1800" b="1" dirty="0"/>
              <a:t>Regional Centers</a:t>
            </a:r>
          </a:p>
        </c:rich>
      </c:tx>
      <c:layout>
        <c:manualLayout>
          <c:xMode val="edge"/>
          <c:yMode val="edge"/>
          <c:x val="0.18553288090377482"/>
          <c:y val="1.2189179275787842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259277543602912E-2"/>
          <c:y val="0.14308297373128628"/>
          <c:w val="0.95484040316737873"/>
          <c:h val="0.63301088654310234"/>
        </c:manualLayout>
      </c:layout>
      <c:barChart>
        <c:barDir val="col"/>
        <c:grouping val="clustered"/>
        <c:varyColors val="0"/>
        <c:ser>
          <c:idx val="1"/>
          <c:order val="1"/>
          <c:tx>
            <c:strRef>
              <c:f>Sheet1!$C$44:$C$45</c:f>
              <c:strCache>
                <c:ptCount val="2"/>
                <c:pt idx="0">
                  <c:v>ANE Allegations</c:v>
                </c:pt>
              </c:strCache>
            </c:strRef>
          </c:tx>
          <c:spPr>
            <a:solidFill>
              <a:schemeClr val="accent5"/>
            </a:solidFill>
            <a:ln>
              <a:noFill/>
            </a:ln>
            <a:effectLst/>
          </c:spPr>
          <c:invertIfNegative val="0"/>
          <c:dPt>
            <c:idx val="5"/>
            <c:invertIfNegative val="0"/>
            <c:bubble3D val="0"/>
            <c:spPr>
              <a:pattFill prst="solidDmnd">
                <a:fgClr>
                  <a:schemeClr val="accent5"/>
                </a:fgClr>
                <a:bgClr>
                  <a:schemeClr val="bg1"/>
                </a:bgClr>
              </a:patt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38100" cap="rnd">
                <a:solidFill>
                  <a:schemeClr val="accent2"/>
                </a:solidFill>
                <a:prstDash val="sysDot"/>
              </a:ln>
              <a:effectLst/>
            </c:spPr>
            <c:trendlineType val="linear"/>
            <c:dispRSqr val="0"/>
            <c:dispEq val="0"/>
          </c:trendline>
          <c:cat>
            <c:strRef>
              <c:f>Sheet1!$A$46:$A$54</c:f>
              <c:strCache>
                <c:ptCount val="6"/>
                <c:pt idx="0">
                  <c:v>FY14</c:v>
                </c:pt>
                <c:pt idx="1">
                  <c:v>FY15</c:v>
                </c:pt>
                <c:pt idx="2">
                  <c:v>FY16</c:v>
                </c:pt>
                <c:pt idx="3">
                  <c:v>FY17</c:v>
                </c:pt>
                <c:pt idx="4">
                  <c:v>FY18</c:v>
                </c:pt>
                <c:pt idx="5">
                  <c:v>5 year average</c:v>
                </c:pt>
              </c:strCache>
            </c:strRef>
          </c:cat>
          <c:val>
            <c:numRef>
              <c:f>Sheet1!$C$46:$C$54</c:f>
              <c:numCache>
                <c:formatCode>General</c:formatCode>
                <c:ptCount val="6"/>
                <c:pt idx="0">
                  <c:v>167</c:v>
                </c:pt>
                <c:pt idx="1">
                  <c:v>102</c:v>
                </c:pt>
                <c:pt idx="2">
                  <c:v>110</c:v>
                </c:pt>
                <c:pt idx="3">
                  <c:v>146</c:v>
                </c:pt>
                <c:pt idx="4">
                  <c:v>134</c:v>
                </c:pt>
                <c:pt idx="5">
                  <c:v>132</c:v>
                </c:pt>
              </c:numCache>
            </c:numRef>
          </c:val>
          <c:extLst xmlns:c16r2="http://schemas.microsoft.com/office/drawing/2015/06/chart">
            <c:ext xmlns:c16="http://schemas.microsoft.com/office/drawing/2014/chart" uri="{C3380CC4-5D6E-409C-BE32-E72D297353CC}">
              <c16:uniqueId val="{00000003-CECE-447A-8399-84B90F3BBC13}"/>
            </c:ext>
          </c:extLst>
        </c:ser>
        <c:ser>
          <c:idx val="4"/>
          <c:order val="4"/>
          <c:tx>
            <c:strRef>
              <c:f>Sheet1!$F$44:$F$45</c:f>
              <c:strCache>
                <c:ptCount val="2"/>
                <c:pt idx="0">
                  <c:v># of Criminal Arrests</c:v>
                </c:pt>
              </c:strCache>
            </c:strRef>
          </c:tx>
          <c:spPr>
            <a:solidFill>
              <a:srgbClr val="C00000"/>
            </a:solidFill>
            <a:ln>
              <a:noFill/>
            </a:ln>
            <a:effectLst/>
          </c:spPr>
          <c:invertIfNegative val="0"/>
          <c:dLbls>
            <c:dLbl>
              <c:idx val="5"/>
              <c:layout>
                <c:manualLayout>
                  <c:x val="-5.4017551876345644E-3"/>
                  <c:y val="1.5889409738540885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CECE-447A-8399-84B90F3BBC13}"/>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38100" cap="rnd">
                <a:solidFill>
                  <a:srgbClr val="C00000"/>
                </a:solidFill>
                <a:prstDash val="sysDot"/>
              </a:ln>
              <a:effectLst/>
            </c:spPr>
            <c:trendlineType val="linear"/>
            <c:dispRSqr val="0"/>
            <c:dispEq val="0"/>
          </c:trendline>
          <c:cat>
            <c:strRef>
              <c:f>Sheet1!$A$46:$A$54</c:f>
              <c:strCache>
                <c:ptCount val="6"/>
                <c:pt idx="0">
                  <c:v>FY14</c:v>
                </c:pt>
                <c:pt idx="1">
                  <c:v>FY15</c:v>
                </c:pt>
                <c:pt idx="2">
                  <c:v>FY16</c:v>
                </c:pt>
                <c:pt idx="3">
                  <c:v>FY17</c:v>
                </c:pt>
                <c:pt idx="4">
                  <c:v>FY18</c:v>
                </c:pt>
                <c:pt idx="5">
                  <c:v>5 year average</c:v>
                </c:pt>
              </c:strCache>
            </c:strRef>
          </c:cat>
          <c:val>
            <c:numRef>
              <c:f>Sheet1!$F$46:$F$54</c:f>
              <c:numCache>
                <c:formatCode>General</c:formatCode>
                <c:ptCount val="6"/>
                <c:pt idx="0">
                  <c:v>0</c:v>
                </c:pt>
                <c:pt idx="1">
                  <c:v>0</c:v>
                </c:pt>
                <c:pt idx="2">
                  <c:v>2</c:v>
                </c:pt>
                <c:pt idx="3">
                  <c:v>2</c:v>
                </c:pt>
                <c:pt idx="4">
                  <c:v>1</c:v>
                </c:pt>
                <c:pt idx="5">
                  <c:v>1</c:v>
                </c:pt>
              </c:numCache>
            </c:numRef>
          </c:val>
          <c:extLst xmlns:c16r2="http://schemas.microsoft.com/office/drawing/2015/06/chart">
            <c:ext xmlns:c16="http://schemas.microsoft.com/office/drawing/2014/chart" uri="{C3380CC4-5D6E-409C-BE32-E72D297353CC}">
              <c16:uniqueId val="{00000006-CECE-447A-8399-84B90F3BBC13}"/>
            </c:ext>
          </c:extLst>
        </c:ser>
        <c:dLbls>
          <c:dLblPos val="outEnd"/>
          <c:showLegendKey val="0"/>
          <c:showVal val="1"/>
          <c:showCatName val="0"/>
          <c:showSerName val="0"/>
          <c:showPercent val="0"/>
          <c:showBubbleSize val="0"/>
        </c:dLbls>
        <c:gapWidth val="219"/>
        <c:overlap val="-27"/>
        <c:axId val="338288568"/>
        <c:axId val="338288960"/>
        <c:extLst xmlns:c16r2="http://schemas.microsoft.com/office/drawing/2015/06/chart">
          <c:ext xmlns:c15="http://schemas.microsoft.com/office/drawing/2012/chart" uri="{02D57815-91ED-43cb-92C2-25804820EDAC}">
            <c15:filteredBarSeries>
              <c15:ser>
                <c:idx val="0"/>
                <c:order val="0"/>
                <c:tx>
                  <c:strRef>
                    <c:extLst xmlns:c16r2="http://schemas.microsoft.com/office/drawing/2015/06/chart">
                      <c:ext uri="{02D57815-91ED-43cb-92C2-25804820EDAC}">
                        <c15:formulaRef>
                          <c15:sqref>Sheet1!$B$44:$B$45</c15:sqref>
                        </c15:formulaRef>
                      </c:ext>
                    </c:extLst>
                    <c:strCache>
                      <c:ptCount val="2"/>
                      <c:pt idx="0">
                        <c:v>Total # Served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c:ext uri="{02D57815-91ED-43cb-92C2-25804820EDAC}">
                        <c15:formulaRef>
                          <c15:sqref>Sheet1!$A$46:$A$54</c15:sqref>
                        </c15:formulaRef>
                      </c:ext>
                    </c:extLst>
                    <c:strCache>
                      <c:ptCount val="6"/>
                      <c:pt idx="0">
                        <c:v>FY14</c:v>
                      </c:pt>
                      <c:pt idx="1">
                        <c:v>FY15</c:v>
                      </c:pt>
                      <c:pt idx="2">
                        <c:v>FY16</c:v>
                      </c:pt>
                      <c:pt idx="3">
                        <c:v>FY17</c:v>
                      </c:pt>
                      <c:pt idx="4">
                        <c:v>FY18</c:v>
                      </c:pt>
                      <c:pt idx="5">
                        <c:v>5 year average</c:v>
                      </c:pt>
                    </c:strCache>
                  </c:strRef>
                </c:cat>
                <c:val>
                  <c:numRef>
                    <c:extLst xmlns:c16r2="http://schemas.microsoft.com/office/drawing/2015/06/chart">
                      <c:ext uri="{02D57815-91ED-43cb-92C2-25804820EDAC}">
                        <c15:formulaRef>
                          <c15:sqref>Sheet1!$B$46:$B$54</c15:sqref>
                        </c15:formulaRef>
                      </c:ext>
                    </c:extLst>
                    <c:numCache>
                      <c:formatCode>General</c:formatCode>
                      <c:ptCount val="6"/>
                      <c:pt idx="0">
                        <c:v>757</c:v>
                      </c:pt>
                      <c:pt idx="1">
                        <c:v>753</c:v>
                      </c:pt>
                      <c:pt idx="2">
                        <c:v>716</c:v>
                      </c:pt>
                      <c:pt idx="3">
                        <c:v>703</c:v>
                      </c:pt>
                      <c:pt idx="4">
                        <c:v>704</c:v>
                      </c:pt>
                      <c:pt idx="5">
                        <c:v>727</c:v>
                      </c:pt>
                    </c:numCache>
                  </c:numRef>
                </c:val>
                <c:extLst xmlns:c16r2="http://schemas.microsoft.com/office/drawing/2015/06/chart">
                  <c:ext xmlns:c16="http://schemas.microsoft.com/office/drawing/2014/chart" uri="{C3380CC4-5D6E-409C-BE32-E72D297353CC}">
                    <c16:uniqueId val="{0000000F-CECE-447A-8399-84B90F3BBC13}"/>
                  </c:ext>
                </c:extLst>
              </c15:ser>
            </c15:filteredBarSeries>
            <c15:filteredBarSeries>
              <c15:ser>
                <c:idx val="2"/>
                <c:order val="2"/>
                <c:tx>
                  <c:strRef>
                    <c:extLst xmlns:c15="http://schemas.microsoft.com/office/drawing/2012/chart" xmlns:c16r2="http://schemas.microsoft.com/office/drawing/2015/06/chart">
                      <c:ext xmlns:c15="http://schemas.microsoft.com/office/drawing/2012/chart" uri="{02D57815-91ED-43cb-92C2-25804820EDAC}">
                        <c15:formulaRef>
                          <c15:sqref>Sheet1!$D$44:$D$45</c15:sqref>
                        </c15:formulaRef>
                      </c:ext>
                    </c:extLst>
                    <c:strCache>
                      <c:ptCount val="2"/>
                      <c:pt idx="0">
                        <c:v>Rate per 100</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Sheet1!$A$46:$A$54</c15:sqref>
                        </c15:formulaRef>
                      </c:ext>
                    </c:extLst>
                    <c:strCache>
                      <c:ptCount val="6"/>
                      <c:pt idx="0">
                        <c:v>FY14</c:v>
                      </c:pt>
                      <c:pt idx="1">
                        <c:v>FY15</c:v>
                      </c:pt>
                      <c:pt idx="2">
                        <c:v>FY16</c:v>
                      </c:pt>
                      <c:pt idx="3">
                        <c:v>FY17</c:v>
                      </c:pt>
                      <c:pt idx="4">
                        <c:v>FY18</c:v>
                      </c:pt>
                      <c:pt idx="5">
                        <c:v>5 year average</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Sheet1!$D$46:$D$54</c15:sqref>
                        </c15:formulaRef>
                      </c:ext>
                    </c:extLst>
                    <c:numCache>
                      <c:formatCode>General</c:formatCode>
                      <c:ptCount val="6"/>
                      <c:pt idx="0">
                        <c:v>22.1</c:v>
                      </c:pt>
                      <c:pt idx="1">
                        <c:v>13.6</c:v>
                      </c:pt>
                      <c:pt idx="2">
                        <c:v>15.4</c:v>
                      </c:pt>
                      <c:pt idx="3">
                        <c:v>17.100000000000001</c:v>
                      </c:pt>
                      <c:pt idx="4">
                        <c:v>19</c:v>
                      </c:pt>
                      <c:pt idx="5">
                        <c:v>17.399999999999999</c:v>
                      </c:pt>
                    </c:numCache>
                  </c:numRef>
                </c:val>
                <c:extLst xmlns:c15="http://schemas.microsoft.com/office/drawing/2012/chart" xmlns:c16r2="http://schemas.microsoft.com/office/drawing/2015/06/chart">
                  <c:ext xmlns:c16="http://schemas.microsoft.com/office/drawing/2014/chart" uri="{C3380CC4-5D6E-409C-BE32-E72D297353CC}">
                    <c16:uniqueId val="{00000010-CECE-447A-8399-84B90F3BBC13}"/>
                  </c:ext>
                </c:extLst>
              </c15:ser>
            </c15:filteredBarSeries>
            <c15:filteredBarSeries>
              <c15:ser>
                <c:idx val="3"/>
                <c:order val="3"/>
                <c:tx>
                  <c:strRef>
                    <c:extLst xmlns:c15="http://schemas.microsoft.com/office/drawing/2012/chart" xmlns:c16r2="http://schemas.microsoft.com/office/drawing/2015/06/chart">
                      <c:ext xmlns:c15="http://schemas.microsoft.com/office/drawing/2012/chart" uri="{02D57815-91ED-43cb-92C2-25804820EDAC}">
                        <c15:formulaRef>
                          <c15:sqref>Sheet1!$E$44:$E$45</c15:sqref>
                        </c15:formulaRef>
                      </c:ext>
                    </c:extLst>
                    <c:strCache>
                      <c:ptCount val="2"/>
                      <c:pt idx="0">
                        <c:v>Rate per 100</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Sheet1!$A$46:$A$54</c15:sqref>
                        </c15:formulaRef>
                      </c:ext>
                    </c:extLst>
                    <c:strCache>
                      <c:ptCount val="6"/>
                      <c:pt idx="0">
                        <c:v>FY14</c:v>
                      </c:pt>
                      <c:pt idx="1">
                        <c:v>FY15</c:v>
                      </c:pt>
                      <c:pt idx="2">
                        <c:v>FY16</c:v>
                      </c:pt>
                      <c:pt idx="3">
                        <c:v>FY17</c:v>
                      </c:pt>
                      <c:pt idx="4">
                        <c:v>FY18</c:v>
                      </c:pt>
                      <c:pt idx="5">
                        <c:v>5 year average</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Sheet1!$E$46:$E$54</c15:sqref>
                        </c15:formulaRef>
                      </c:ext>
                    </c:extLst>
                    <c:numCache>
                      <c:formatCode>General</c:formatCode>
                      <c:ptCount val="6"/>
                      <c:pt idx="4">
                        <c:v>0</c:v>
                      </c:pt>
                    </c:numCache>
                  </c:numRef>
                </c:val>
                <c:extLst xmlns:c15="http://schemas.microsoft.com/office/drawing/2012/chart" xmlns:c16r2="http://schemas.microsoft.com/office/drawing/2015/06/chart">
                  <c:ext xmlns:c16="http://schemas.microsoft.com/office/drawing/2014/chart" uri="{C3380CC4-5D6E-409C-BE32-E72D297353CC}">
                    <c16:uniqueId val="{00000011-CECE-447A-8399-84B90F3BBC13}"/>
                  </c:ext>
                </c:extLst>
              </c15:ser>
            </c15:filteredBarSeries>
            <c15:filteredBarSeries>
              <c15:ser>
                <c:idx val="5"/>
                <c:order val="5"/>
                <c:tx>
                  <c:strRef>
                    <c:extLst xmlns:c15="http://schemas.microsoft.com/office/drawing/2012/chart" xmlns:c16r2="http://schemas.microsoft.com/office/drawing/2015/06/chart">
                      <c:ext xmlns:c15="http://schemas.microsoft.com/office/drawing/2012/chart" uri="{02D57815-91ED-43cb-92C2-25804820EDAC}">
                        <c15:formulaRef>
                          <c15:sqref>Sheet1!$G$44:$G$45</c15:sqref>
                        </c15:formulaRef>
                      </c:ext>
                    </c:extLst>
                    <c:strCache>
                      <c:ptCount val="2"/>
                      <c:pt idx="0">
                        <c:v>% Arrests/</c:v>
                      </c:pt>
                      <c:pt idx="1">
                        <c:v>ANE Allegations</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Sheet1!$A$46:$A$54</c15:sqref>
                        </c15:formulaRef>
                      </c:ext>
                    </c:extLst>
                    <c:strCache>
                      <c:ptCount val="6"/>
                      <c:pt idx="0">
                        <c:v>FY14</c:v>
                      </c:pt>
                      <c:pt idx="1">
                        <c:v>FY15</c:v>
                      </c:pt>
                      <c:pt idx="2">
                        <c:v>FY16</c:v>
                      </c:pt>
                      <c:pt idx="3">
                        <c:v>FY17</c:v>
                      </c:pt>
                      <c:pt idx="4">
                        <c:v>FY18</c:v>
                      </c:pt>
                      <c:pt idx="5">
                        <c:v>5 year average</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Sheet1!$G$46:$G$54</c15:sqref>
                        </c15:formulaRef>
                      </c:ext>
                    </c:extLst>
                    <c:numCache>
                      <c:formatCode>0.0%</c:formatCode>
                      <c:ptCount val="6"/>
                      <c:pt idx="0">
                        <c:v>0</c:v>
                      </c:pt>
                      <c:pt idx="1">
                        <c:v>0</c:v>
                      </c:pt>
                      <c:pt idx="2">
                        <c:v>1.7999999999999999E-2</c:v>
                      </c:pt>
                      <c:pt idx="3">
                        <c:v>1.2999999999999999E-2</c:v>
                      </c:pt>
                      <c:pt idx="4">
                        <c:v>7.0000000000000001E-3</c:v>
                      </c:pt>
                      <c:pt idx="5" formatCode="0.00%">
                        <c:v>8.0000000000000002E-3</c:v>
                      </c:pt>
                    </c:numCache>
                  </c:numRef>
                </c:val>
                <c:extLst xmlns:c15="http://schemas.microsoft.com/office/drawing/2012/chart" xmlns:c16r2="http://schemas.microsoft.com/office/drawing/2015/06/chart">
                  <c:ext xmlns:c16="http://schemas.microsoft.com/office/drawing/2014/chart" uri="{C3380CC4-5D6E-409C-BE32-E72D297353CC}">
                    <c16:uniqueId val="{00000012-CECE-447A-8399-84B90F3BBC13}"/>
                  </c:ext>
                </c:extLst>
              </c15:ser>
            </c15:filteredBarSeries>
            <c15:filteredBarSeries>
              <c15:ser>
                <c:idx val="6"/>
                <c:order val="6"/>
                <c:tx>
                  <c:strRef>
                    <c:extLst xmlns:c15="http://schemas.microsoft.com/office/drawing/2012/chart" xmlns:c16r2="http://schemas.microsoft.com/office/drawing/2015/06/chart">
                      <c:ext xmlns:c15="http://schemas.microsoft.com/office/drawing/2012/chart" uri="{02D57815-91ED-43cb-92C2-25804820EDAC}">
                        <c15:formulaRef>
                          <c15:sqref>Sheet1!$H$44:$H$45</c15:sqref>
                        </c15:formulaRef>
                      </c:ext>
                    </c:extLst>
                    <c:strCache>
                      <c:ptCount val="2"/>
                      <c:pt idx="0">
                        <c:v>% Arrests/</c:v>
                      </c:pt>
                      <c:pt idx="1">
                        <c:v>ANE Allegations</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Sheet1!$A$46:$A$54</c15:sqref>
                        </c15:formulaRef>
                      </c:ext>
                    </c:extLst>
                    <c:strCache>
                      <c:ptCount val="6"/>
                      <c:pt idx="0">
                        <c:v>FY14</c:v>
                      </c:pt>
                      <c:pt idx="1">
                        <c:v>FY15</c:v>
                      </c:pt>
                      <c:pt idx="2">
                        <c:v>FY16</c:v>
                      </c:pt>
                      <c:pt idx="3">
                        <c:v>FY17</c:v>
                      </c:pt>
                      <c:pt idx="4">
                        <c:v>FY18</c:v>
                      </c:pt>
                      <c:pt idx="5">
                        <c:v>5 year average</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Sheet1!$H$46:$H$54</c15:sqref>
                        </c15:formulaRef>
                      </c:ext>
                    </c:extLst>
                    <c:numCache>
                      <c:formatCode>General</c:formatCode>
                      <c:ptCount val="6"/>
                    </c:numCache>
                  </c:numRef>
                </c:val>
                <c:extLst xmlns:c15="http://schemas.microsoft.com/office/drawing/2012/chart" xmlns:c16r2="http://schemas.microsoft.com/office/drawing/2015/06/chart">
                  <c:ext xmlns:c16="http://schemas.microsoft.com/office/drawing/2014/chart" uri="{C3380CC4-5D6E-409C-BE32-E72D297353CC}">
                    <c16:uniqueId val="{00000013-CECE-447A-8399-84B90F3BBC13}"/>
                  </c:ext>
                </c:extLst>
              </c15:ser>
            </c15:filteredBarSeries>
            <c15:filteredBarSeries>
              <c15:ser>
                <c:idx val="8"/>
                <c:order val="8"/>
                <c:tx>
                  <c:strRef>
                    <c:extLst xmlns:c15="http://schemas.microsoft.com/office/drawing/2012/chart" xmlns:c16r2="http://schemas.microsoft.com/office/drawing/2015/06/chart">
                      <c:ext xmlns:c15="http://schemas.microsoft.com/office/drawing/2012/chart" uri="{02D57815-91ED-43cb-92C2-25804820EDAC}">
                        <c15:formulaRef>
                          <c15:sqref>Sheet1!$J$44:$J$45</c15:sqref>
                        </c15:formulaRef>
                      </c:ext>
                    </c:extLst>
                    <c:strCache>
                      <c:ptCount val="2"/>
                      <c:pt idx="0">
                        <c:v>% of Admin Findings/ </c:v>
                      </c:pt>
                      <c:pt idx="1">
                        <c:v>ANE Allegations</c:v>
                      </c:pt>
                    </c:strCache>
                  </c:strRef>
                </c:tx>
                <c:spPr>
                  <a:solidFill>
                    <a:schemeClr val="accent3">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Sheet1!$A$46:$A$54</c15:sqref>
                        </c15:formulaRef>
                      </c:ext>
                    </c:extLst>
                    <c:strCache>
                      <c:ptCount val="6"/>
                      <c:pt idx="0">
                        <c:v>FY14</c:v>
                      </c:pt>
                      <c:pt idx="1">
                        <c:v>FY15</c:v>
                      </c:pt>
                      <c:pt idx="2">
                        <c:v>FY16</c:v>
                      </c:pt>
                      <c:pt idx="3">
                        <c:v>FY17</c:v>
                      </c:pt>
                      <c:pt idx="4">
                        <c:v>FY18</c:v>
                      </c:pt>
                      <c:pt idx="5">
                        <c:v>5 year average</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Sheet1!$J$46:$J$54</c15:sqref>
                        </c15:formulaRef>
                      </c:ext>
                    </c:extLst>
                    <c:numCache>
                      <c:formatCode>0.0%</c:formatCode>
                      <c:ptCount val="6"/>
                      <c:pt idx="0">
                        <c:v>0.191</c:v>
                      </c:pt>
                      <c:pt idx="1">
                        <c:v>0.27400000000000002</c:v>
                      </c:pt>
                      <c:pt idx="2">
                        <c:v>0.17299999999999999</c:v>
                      </c:pt>
                      <c:pt idx="3">
                        <c:v>0.185</c:v>
                      </c:pt>
                      <c:pt idx="4" formatCode="0.00%">
                        <c:v>0.224</c:v>
                      </c:pt>
                      <c:pt idx="5">
                        <c:v>0.20899999999999999</c:v>
                      </c:pt>
                    </c:numCache>
                  </c:numRef>
                </c:val>
                <c:extLst xmlns:c15="http://schemas.microsoft.com/office/drawing/2012/chart" xmlns:c16r2="http://schemas.microsoft.com/office/drawing/2015/06/chart">
                  <c:ext xmlns:c16="http://schemas.microsoft.com/office/drawing/2014/chart" uri="{C3380CC4-5D6E-409C-BE32-E72D297353CC}">
                    <c16:uniqueId val="{00000014-CECE-447A-8399-84B90F3BBC13}"/>
                  </c:ext>
                </c:extLst>
              </c15:ser>
            </c15:filteredBarSeries>
          </c:ext>
        </c:extLst>
      </c:barChart>
      <c:lineChart>
        <c:grouping val="standard"/>
        <c:varyColors val="0"/>
        <c:ser>
          <c:idx val="7"/>
          <c:order val="7"/>
          <c:tx>
            <c:strRef>
              <c:f>Sheet1!$I$44:$I$45</c:f>
              <c:strCache>
                <c:ptCount val="2"/>
                <c:pt idx="0">
                  <c:v># of  Administrative Findings*</c:v>
                </c:pt>
              </c:strCache>
            </c:strRef>
          </c:tx>
          <c:spPr>
            <a:ln w="57150" cap="rnd">
              <a:solidFill>
                <a:schemeClr val="accent6"/>
              </a:solidFill>
              <a:round/>
            </a:ln>
            <a:effectLst/>
          </c:spPr>
          <c:marker>
            <c:symbol val="none"/>
          </c:marker>
          <c:dLbls>
            <c:dLbl>
              <c:idx val="0"/>
              <c:layout>
                <c:manualLayout>
                  <c:x val="-1.7986259634719837E-2"/>
                  <c:y val="-2.7454094140158376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CECE-447A-8399-84B90F3BBC13}"/>
                </c:ext>
                <c:ext xmlns:c15="http://schemas.microsoft.com/office/drawing/2012/chart" uri="{CE6537A1-D6FC-4f65-9D91-7224C49458BB}"/>
              </c:extLst>
            </c:dLbl>
            <c:dLbl>
              <c:idx val="1"/>
              <c:layout>
                <c:manualLayout>
                  <c:x val="-1.6362223905933806E-2"/>
                  <c:y val="-3.375454581308953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CECE-447A-8399-84B90F3BBC13}"/>
                </c:ext>
                <c:ext xmlns:c15="http://schemas.microsoft.com/office/drawing/2012/chart" uri="{CE6537A1-D6FC-4f65-9D91-7224C49458BB}"/>
              </c:extLst>
            </c:dLbl>
            <c:dLbl>
              <c:idx val="2"/>
              <c:layout>
                <c:manualLayout>
                  <c:x val="-1.473818817714783E-2"/>
                  <c:y val="-4.6355449158951713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CECE-447A-8399-84B90F3BBC13}"/>
                </c:ext>
                <c:ext xmlns:c15="http://schemas.microsoft.com/office/drawing/2012/chart" uri="{CE6537A1-D6FC-4f65-9D91-7224C49458BB}"/>
              </c:extLst>
            </c:dLbl>
            <c:dLbl>
              <c:idx val="3"/>
              <c:layout>
                <c:manualLayout>
                  <c:x val="-1.3114152448361739E-2"/>
                  <c:y val="-3.3754545813089412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CECE-447A-8399-84B90F3BBC13}"/>
                </c:ext>
                <c:ext xmlns:c15="http://schemas.microsoft.com/office/drawing/2012/chart" uri="{CE6537A1-D6FC-4f65-9D91-7224C49458BB}"/>
              </c:extLst>
            </c:dLbl>
            <c:dLbl>
              <c:idx val="4"/>
              <c:layout>
                <c:manualLayout>
                  <c:x val="-1.4738188177147891E-2"/>
                  <c:y val="-4.0054997486020566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CECE-447A-8399-84B90F3BBC13}"/>
                </c:ext>
                <c:ext xmlns:c15="http://schemas.microsoft.com/office/drawing/2012/chart" uri="{CE6537A1-D6FC-4f65-9D91-7224C49458BB}"/>
              </c:extLst>
            </c:dLbl>
            <c:dLbl>
              <c:idx val="5"/>
              <c:layout>
                <c:manualLayout>
                  <c:x val="-1.4738188177147891E-2"/>
                  <c:y val="-4.6355449158951713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CECE-447A-8399-84B90F3BBC13}"/>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38100" cap="rnd">
                <a:solidFill>
                  <a:schemeClr val="accent2">
                    <a:lumMod val="60000"/>
                  </a:schemeClr>
                </a:solidFill>
                <a:prstDash val="sysDot"/>
              </a:ln>
              <a:effectLst/>
            </c:spPr>
            <c:trendlineType val="linear"/>
            <c:dispRSqr val="0"/>
            <c:dispEq val="0"/>
          </c:trendline>
          <c:cat>
            <c:strRef>
              <c:f>Sheet1!$A$46:$A$54</c:f>
              <c:strCache>
                <c:ptCount val="6"/>
                <c:pt idx="0">
                  <c:v>FY14</c:v>
                </c:pt>
                <c:pt idx="1">
                  <c:v>FY15</c:v>
                </c:pt>
                <c:pt idx="2">
                  <c:v>FY16</c:v>
                </c:pt>
                <c:pt idx="3">
                  <c:v>FY17</c:v>
                </c:pt>
                <c:pt idx="4">
                  <c:v>FY18</c:v>
                </c:pt>
                <c:pt idx="5">
                  <c:v>5 year average</c:v>
                </c:pt>
              </c:strCache>
            </c:strRef>
          </c:cat>
          <c:val>
            <c:numRef>
              <c:f>Sheet1!$I$46:$I$54</c:f>
              <c:numCache>
                <c:formatCode>General</c:formatCode>
                <c:ptCount val="6"/>
                <c:pt idx="0">
                  <c:v>32</c:v>
                </c:pt>
                <c:pt idx="1">
                  <c:v>28</c:v>
                </c:pt>
                <c:pt idx="2">
                  <c:v>19</c:v>
                </c:pt>
                <c:pt idx="3">
                  <c:v>27</c:v>
                </c:pt>
                <c:pt idx="4">
                  <c:v>30</c:v>
                </c:pt>
                <c:pt idx="5">
                  <c:v>27.2</c:v>
                </c:pt>
              </c:numCache>
            </c:numRef>
          </c:val>
          <c:smooth val="0"/>
          <c:extLst xmlns:c16r2="http://schemas.microsoft.com/office/drawing/2015/06/chart">
            <c:ext xmlns:c16="http://schemas.microsoft.com/office/drawing/2014/chart" uri="{C3380CC4-5D6E-409C-BE32-E72D297353CC}">
              <c16:uniqueId val="{0000000E-CECE-447A-8399-84B90F3BBC13}"/>
            </c:ext>
          </c:extLst>
        </c:ser>
        <c:dLbls>
          <c:showLegendKey val="0"/>
          <c:showVal val="0"/>
          <c:showCatName val="0"/>
          <c:showSerName val="0"/>
          <c:showPercent val="0"/>
          <c:showBubbleSize val="0"/>
        </c:dLbls>
        <c:marker val="1"/>
        <c:smooth val="0"/>
        <c:axId val="338288568"/>
        <c:axId val="338288960"/>
      </c:lineChart>
      <c:catAx>
        <c:axId val="338288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8288960"/>
        <c:crosses val="autoZero"/>
        <c:auto val="1"/>
        <c:lblAlgn val="ctr"/>
        <c:lblOffset val="100"/>
        <c:noMultiLvlLbl val="0"/>
      </c:catAx>
      <c:valAx>
        <c:axId val="3382889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8288568"/>
        <c:crosses val="autoZero"/>
        <c:crossBetween val="between"/>
      </c:valAx>
      <c:spPr>
        <a:noFill/>
        <a:ln>
          <a:noFill/>
        </a:ln>
        <a:effectLst/>
      </c:spPr>
    </c:plotArea>
    <c:legend>
      <c:legendPos val="b"/>
      <c:layout>
        <c:manualLayout>
          <c:xMode val="edge"/>
          <c:yMode val="edge"/>
          <c:x val="8.4273176250164838E-2"/>
          <c:y val="0.8436600517742382"/>
          <c:w val="0.82231414102942146"/>
          <c:h val="0.14291543153478869"/>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7A8DE4B5-7FAF-4283-A0A1-EEE07289A0AB}" type="datetimeFigureOut">
              <a:rPr lang="en-US" smtClean="0"/>
              <a:t>7/30/2018</a:t>
            </a:fld>
            <a:endParaRPr lang="en-US" dirty="0"/>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9507AE15-B1A9-4C25-B61F-2D26A0B5DC14}" type="slidenum">
              <a:rPr lang="en-US" smtClean="0"/>
              <a:t>‹#›</a:t>
            </a:fld>
            <a:endParaRPr lang="en-US" dirty="0"/>
          </a:p>
        </p:txBody>
      </p:sp>
    </p:spTree>
    <p:extLst>
      <p:ext uri="{BB962C8B-B14F-4D97-AF65-F5344CB8AC3E}">
        <p14:creationId xmlns:p14="http://schemas.microsoft.com/office/powerpoint/2010/main" val="2833877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EF51941D-2BDA-430A-9CAC-07D0D5D123F5}" type="datetimeFigureOut">
              <a:rPr lang="en-US" smtClean="0"/>
              <a:t>7/30/2018</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4BF25631-C0BA-4C4D-9084-25F7D220DDE7}" type="slidenum">
              <a:rPr lang="en-US" smtClean="0"/>
              <a:t>‹#›</a:t>
            </a:fld>
            <a:endParaRPr lang="en-US" dirty="0"/>
          </a:p>
        </p:txBody>
      </p:sp>
    </p:spTree>
    <p:extLst>
      <p:ext uri="{BB962C8B-B14F-4D97-AF65-F5344CB8AC3E}">
        <p14:creationId xmlns:p14="http://schemas.microsoft.com/office/powerpoint/2010/main" val="3692661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F25631-C0BA-4C4D-9084-25F7D220DDE7}" type="slidenum">
              <a:rPr lang="en-US" smtClean="0"/>
              <a:t>5</a:t>
            </a:fld>
            <a:endParaRPr lang="en-US" dirty="0"/>
          </a:p>
        </p:txBody>
      </p:sp>
    </p:spTree>
    <p:extLst>
      <p:ext uri="{BB962C8B-B14F-4D97-AF65-F5344CB8AC3E}">
        <p14:creationId xmlns:p14="http://schemas.microsoft.com/office/powerpoint/2010/main" val="34079380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F25631-C0BA-4C4D-9084-25F7D220DDE7}" type="slidenum">
              <a:rPr lang="en-US" smtClean="0"/>
              <a:t>34</a:t>
            </a:fld>
            <a:endParaRPr lang="en-US" dirty="0"/>
          </a:p>
        </p:txBody>
      </p:sp>
    </p:spTree>
    <p:extLst>
      <p:ext uri="{BB962C8B-B14F-4D97-AF65-F5344CB8AC3E}">
        <p14:creationId xmlns:p14="http://schemas.microsoft.com/office/powerpoint/2010/main" val="3119706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F25631-C0BA-4C4D-9084-25F7D220DDE7}"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1810425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F25631-C0BA-4C4D-9084-25F7D220DDE7}"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2957191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F25631-C0BA-4C4D-9084-25F7D220DDE7}" type="slidenum">
              <a:rPr lang="en-US" smtClean="0"/>
              <a:t>16</a:t>
            </a:fld>
            <a:endParaRPr lang="en-US" dirty="0"/>
          </a:p>
        </p:txBody>
      </p:sp>
    </p:spTree>
    <p:extLst>
      <p:ext uri="{BB962C8B-B14F-4D97-AF65-F5344CB8AC3E}">
        <p14:creationId xmlns:p14="http://schemas.microsoft.com/office/powerpoint/2010/main" val="3838107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F25631-C0BA-4C4D-9084-25F7D220DDE7}" type="slidenum">
              <a:rPr lang="en-US" smtClean="0"/>
              <a:t>24</a:t>
            </a:fld>
            <a:endParaRPr lang="en-US" dirty="0"/>
          </a:p>
        </p:txBody>
      </p:sp>
    </p:spTree>
    <p:extLst>
      <p:ext uri="{BB962C8B-B14F-4D97-AF65-F5344CB8AC3E}">
        <p14:creationId xmlns:p14="http://schemas.microsoft.com/office/powerpoint/2010/main" val="980968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F25631-C0BA-4C4D-9084-25F7D220DDE7}" type="slidenum">
              <a:rPr lang="en-US" smtClean="0"/>
              <a:t>25</a:t>
            </a:fld>
            <a:endParaRPr lang="en-US" dirty="0"/>
          </a:p>
        </p:txBody>
      </p:sp>
    </p:spTree>
    <p:extLst>
      <p:ext uri="{BB962C8B-B14F-4D97-AF65-F5344CB8AC3E}">
        <p14:creationId xmlns:p14="http://schemas.microsoft.com/office/powerpoint/2010/main" val="2140715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F25631-C0BA-4C4D-9084-25F7D220DDE7}" type="slidenum">
              <a:rPr lang="en-US" smtClean="0">
                <a:solidFill>
                  <a:prstClr val="black"/>
                </a:solidFill>
              </a:rPr>
              <a:pPr/>
              <a:t>31</a:t>
            </a:fld>
            <a:endParaRPr lang="en-US" dirty="0">
              <a:solidFill>
                <a:prstClr val="black"/>
              </a:solidFill>
            </a:endParaRPr>
          </a:p>
        </p:txBody>
      </p:sp>
    </p:spTree>
    <p:extLst>
      <p:ext uri="{BB962C8B-B14F-4D97-AF65-F5344CB8AC3E}">
        <p14:creationId xmlns:p14="http://schemas.microsoft.com/office/powerpoint/2010/main" val="2458202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F25631-C0BA-4C4D-9084-25F7D220DDE7}" type="slidenum">
              <a:rPr lang="en-US" smtClean="0"/>
              <a:t>32</a:t>
            </a:fld>
            <a:endParaRPr lang="en-US" dirty="0"/>
          </a:p>
        </p:txBody>
      </p:sp>
    </p:spTree>
    <p:extLst>
      <p:ext uri="{BB962C8B-B14F-4D97-AF65-F5344CB8AC3E}">
        <p14:creationId xmlns:p14="http://schemas.microsoft.com/office/powerpoint/2010/main" val="3618899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F25631-C0BA-4C4D-9084-25F7D220DDE7}" type="slidenum">
              <a:rPr lang="en-US" smtClean="0"/>
              <a:t>33</a:t>
            </a:fld>
            <a:endParaRPr lang="en-US" dirty="0"/>
          </a:p>
        </p:txBody>
      </p:sp>
    </p:spTree>
    <p:extLst>
      <p:ext uri="{BB962C8B-B14F-4D97-AF65-F5344CB8AC3E}">
        <p14:creationId xmlns:p14="http://schemas.microsoft.com/office/powerpoint/2010/main" val="2092371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E86074-C205-4770-ADED-27368BF31AA3}" type="slidenum">
              <a:rPr lang="en-US" smtClean="0"/>
              <a:t>‹#›</a:t>
            </a:fld>
            <a:endParaRPr lang="en-US" dirty="0"/>
          </a:p>
        </p:txBody>
      </p:sp>
    </p:spTree>
    <p:extLst>
      <p:ext uri="{BB962C8B-B14F-4D97-AF65-F5344CB8AC3E}">
        <p14:creationId xmlns:p14="http://schemas.microsoft.com/office/powerpoint/2010/main" val="3434763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E86074-C205-4770-ADED-27368BF31AA3}" type="slidenum">
              <a:rPr lang="en-US" smtClean="0"/>
              <a:t>‹#›</a:t>
            </a:fld>
            <a:endParaRPr lang="en-US" dirty="0"/>
          </a:p>
        </p:txBody>
      </p:sp>
    </p:spTree>
    <p:extLst>
      <p:ext uri="{BB962C8B-B14F-4D97-AF65-F5344CB8AC3E}">
        <p14:creationId xmlns:p14="http://schemas.microsoft.com/office/powerpoint/2010/main" val="2672938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E86074-C205-4770-ADED-27368BF31AA3}" type="slidenum">
              <a:rPr lang="en-US" smtClean="0"/>
              <a:t>‹#›</a:t>
            </a:fld>
            <a:endParaRPr lang="en-US" dirty="0"/>
          </a:p>
        </p:txBody>
      </p:sp>
    </p:spTree>
    <p:extLst>
      <p:ext uri="{BB962C8B-B14F-4D97-AF65-F5344CB8AC3E}">
        <p14:creationId xmlns:p14="http://schemas.microsoft.com/office/powerpoint/2010/main" val="192875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endParaRPr lang="en-US" dirty="0"/>
          </a:p>
        </p:txBody>
      </p:sp>
      <p:sp>
        <p:nvSpPr>
          <p:cNvPr id="17" name="Footer Placeholder 16"/>
          <p:cNvSpPr>
            <a:spLocks noGrp="1"/>
          </p:cNvSpPr>
          <p:nvPr>
            <p:ph type="ftr" sz="quarter" idx="11"/>
          </p:nvPr>
        </p:nvSpPr>
        <p:spPr/>
        <p:txBody>
          <a:bodyPr/>
          <a:lstStyle/>
          <a:p>
            <a:pPr>
              <a:defRPr/>
            </a:pPr>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pPr>
              <a:defRPr/>
            </a:pPr>
            <a:fld id="{86F004E0-AB04-4B8D-ADC3-EE33DC73FCC3}" type="slidenum">
              <a:rPr lang="en-US" smtClean="0">
                <a:solidFill>
                  <a:srgbClr val="8CADAE">
                    <a:shade val="75000"/>
                  </a:srgbClr>
                </a:solidFill>
              </a:rPr>
              <a:pPr>
                <a:defRPr/>
              </a:pPr>
              <a:t>‹#›</a:t>
            </a:fld>
            <a:endParaRPr lang="en-US" dirty="0">
              <a:solidFill>
                <a:srgbClr val="8CADAE">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16738549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a:xfrm>
            <a:off x="5815584" y="1026373"/>
            <a:ext cx="609600" cy="441325"/>
          </a:xfrm>
        </p:spPr>
        <p:txBody>
          <a:bodyPr/>
          <a:lstStyle/>
          <a:p>
            <a:pPr>
              <a:defRPr/>
            </a:pPr>
            <a:fld id="{C2E0F9FD-BA8A-4314-AAA7-A5B4E7982A7D}" type="slidenum">
              <a:rPr lang="en-US" smtClean="0">
                <a:solidFill>
                  <a:srgbClr val="8CADAE">
                    <a:shade val="75000"/>
                  </a:srgbClr>
                </a:solidFill>
              </a:rPr>
              <a:pPr>
                <a:defRPr/>
              </a:pPr>
              <a:t>‹#›</a:t>
            </a:fld>
            <a:endParaRPr lang="en-US" dirty="0">
              <a:solidFill>
                <a:srgbClr val="8CADAE">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68850672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fontAlgn="base">
              <a:spcBef>
                <a:spcPct val="0"/>
              </a:spcBef>
              <a:spcAft>
                <a:spcPct val="0"/>
              </a:spcAft>
              <a:defRPr/>
            </a:pPr>
            <a:endParaRPr lang="en-US" dirty="0">
              <a:latin typeface="Verdana" pitchFamily="34" charset="0"/>
            </a:endParaRPr>
          </a:p>
        </p:txBody>
      </p:sp>
      <p:sp>
        <p:nvSpPr>
          <p:cNvPr id="4" name="Footer Placeholder 3"/>
          <p:cNvSpPr>
            <a:spLocks noGrp="1"/>
          </p:cNvSpPr>
          <p:nvPr>
            <p:ph type="ftr" sz="quarter" idx="11"/>
          </p:nvPr>
        </p:nvSpPr>
        <p:spPr/>
        <p:txBody>
          <a:bodyPr/>
          <a:lstStyle/>
          <a:p>
            <a:pPr fontAlgn="base">
              <a:spcBef>
                <a:spcPct val="0"/>
              </a:spcBef>
              <a:spcAft>
                <a:spcPct val="0"/>
              </a:spcAft>
              <a:defRPr/>
            </a:pPr>
            <a:endParaRPr lang="en-US" dirty="0">
              <a:latin typeface="Verdana" pitchFamily="34" charset="0"/>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0307A6CB-FA7C-4829-B513-0593E72FBCE5}" type="slidenum">
              <a:rPr lang="en-US" smtClean="0">
                <a:solidFill>
                  <a:srgbClr val="8CADAE">
                    <a:shade val="75000"/>
                  </a:srgbClr>
                </a:solidFill>
                <a:latin typeface="Verdana" pitchFamily="34" charset="0"/>
              </a:rPr>
              <a:pPr fontAlgn="base">
                <a:spcBef>
                  <a:spcPct val="0"/>
                </a:spcBef>
                <a:spcAft>
                  <a:spcPct val="0"/>
                </a:spcAft>
                <a:defRPr/>
              </a:pPr>
              <a:t>‹#›</a:t>
            </a:fld>
            <a:endParaRPr lang="en-US" dirty="0">
              <a:solidFill>
                <a:srgbClr val="8CADAE">
                  <a:shade val="75000"/>
                </a:srgbClr>
              </a:solidFill>
              <a:latin typeface="Verdana" pitchFamily="34" charset="0"/>
            </a:endParaRPr>
          </a:p>
        </p:txBody>
      </p:sp>
    </p:spTree>
    <p:extLst>
      <p:ext uri="{BB962C8B-B14F-4D97-AF65-F5344CB8AC3E}">
        <p14:creationId xmlns:p14="http://schemas.microsoft.com/office/powerpoint/2010/main" val="18920362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5" name="Footer Placeholder 4"/>
          <p:cNvSpPr>
            <a:spLocks noGrp="1"/>
          </p:cNvSpPr>
          <p:nvPr>
            <p:ph type="ftr" sz="quarter" idx="11"/>
          </p:nvPr>
        </p:nvSpPr>
        <p:spPr/>
        <p:txBody>
          <a:bodyPr/>
          <a:lstStyle/>
          <a:p>
            <a:pPr>
              <a:defRPr/>
            </a:pP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pPr>
              <a:defRPr/>
            </a:pPr>
            <a:fld id="{4D124F9B-3A7F-438A-91A3-1A67C09B7F56}" type="slidenum">
              <a:rPr lang="en-US" smtClean="0">
                <a:solidFill>
                  <a:srgbClr val="8CADAE">
                    <a:shade val="75000"/>
                  </a:srgbClr>
                </a:solidFill>
              </a:rPr>
              <a:pPr>
                <a:defRPr/>
              </a:pPr>
              <a:t>‹#›</a:t>
            </a:fld>
            <a:endParaRPr lang="en-US" dirty="0">
              <a:solidFill>
                <a:srgbClr val="8CADAE">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933323234"/>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7CC708FD-17BD-4B5B-B66B-C20C00DB0CFC}" type="slidenum">
              <a:rPr lang="en-US" smtClean="0">
                <a:solidFill>
                  <a:srgbClr val="8CADAE">
                    <a:shade val="75000"/>
                  </a:srgbClr>
                </a:solidFill>
              </a:rPr>
              <a:pPr>
                <a:defRPr/>
              </a:pPr>
              <a:t>‹#›</a:t>
            </a:fld>
            <a:endParaRPr lang="en-US" dirty="0">
              <a:solidFill>
                <a:srgbClr val="8CADAE">
                  <a:shade val="75000"/>
                </a:srgbClr>
              </a:solidFill>
            </a:endParaRPr>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177440784"/>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a:xfrm>
            <a:off x="406400" y="6409944"/>
            <a:ext cx="4775200" cy="365760"/>
          </a:xfrm>
        </p:spPr>
        <p:txBody>
          <a:bodyPr/>
          <a:lstStyle/>
          <a:p>
            <a:pPr>
              <a:defRPr/>
            </a:pPr>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pPr>
              <a:defRPr/>
            </a:pPr>
            <a:fld id="{6A59F696-2568-4ECD-91AE-DE69F2BA632E}" type="slidenum">
              <a:rPr lang="en-US" smtClean="0">
                <a:solidFill>
                  <a:srgbClr val="8CADAE">
                    <a:shade val="75000"/>
                  </a:srgbClr>
                </a:solidFill>
              </a:rPr>
              <a:pPr>
                <a:defRPr/>
              </a:pPr>
              <a:t>‹#›</a:t>
            </a:fld>
            <a:endParaRPr lang="en-US" dirty="0">
              <a:solidFill>
                <a:srgbClr val="8CADAE">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4264681775"/>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a:xfrm>
            <a:off x="5791200" y="1036021"/>
            <a:ext cx="609600" cy="441325"/>
          </a:xfrm>
        </p:spPr>
        <p:txBody>
          <a:bodyPr/>
          <a:lstStyle/>
          <a:p>
            <a:pPr>
              <a:defRPr/>
            </a:pPr>
            <a:fld id="{3E933269-036C-4E69-A982-641B12E50CF5}" type="slidenum">
              <a:rPr lang="en-US" smtClean="0">
                <a:solidFill>
                  <a:srgbClr val="8CADAE">
                    <a:shade val="75000"/>
                  </a:srgbClr>
                </a:solidFill>
              </a:rPr>
              <a:pPr>
                <a:defRPr/>
              </a:pPr>
              <a:t>‹#›</a:t>
            </a:fld>
            <a:endParaRPr lang="en-US" dirty="0">
              <a:solidFill>
                <a:srgbClr val="8CADAE">
                  <a:shade val="75000"/>
                </a:srgbClr>
              </a:solidFill>
            </a:endParaRPr>
          </a:p>
        </p:txBody>
      </p:sp>
    </p:spTree>
    <p:extLst>
      <p:ext uri="{BB962C8B-B14F-4D97-AF65-F5344CB8AC3E}">
        <p14:creationId xmlns:p14="http://schemas.microsoft.com/office/powerpoint/2010/main" val="14239944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pPr>
              <a:defRPr/>
            </a:pPr>
            <a:fld id="{2E8696D4-B1AA-4890-9B0C-E9D91F962B79}" type="slidenum">
              <a:rPr lang="en-US" smtClean="0"/>
              <a:pPr>
                <a:defRPr/>
              </a:pPr>
              <a:t>‹#›</a:t>
            </a:fld>
            <a:endParaRPr lang="en-US" dirty="0"/>
          </a:p>
        </p:txBody>
      </p:sp>
    </p:spTree>
    <p:extLst>
      <p:ext uri="{BB962C8B-B14F-4D97-AF65-F5344CB8AC3E}">
        <p14:creationId xmlns:p14="http://schemas.microsoft.com/office/powerpoint/2010/main" val="18324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E86074-C205-4770-ADED-27368BF31AA3}" type="slidenum">
              <a:rPr lang="en-US" smtClean="0"/>
              <a:t>‹#›</a:t>
            </a:fld>
            <a:endParaRPr lang="en-US" dirty="0"/>
          </a:p>
        </p:txBody>
      </p:sp>
    </p:spTree>
    <p:extLst>
      <p:ext uri="{BB962C8B-B14F-4D97-AF65-F5344CB8AC3E}">
        <p14:creationId xmlns:p14="http://schemas.microsoft.com/office/powerpoint/2010/main" val="32927161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pPr>
              <a:defRPr/>
            </a:pPr>
            <a:fld id="{193DE4DC-EF01-44D7-8A28-4917CE33F3CF}" type="slidenum">
              <a:rPr lang="en-US" smtClean="0">
                <a:solidFill>
                  <a:srgbClr val="8CADAE">
                    <a:shade val="75000"/>
                  </a:srgbClr>
                </a:solidFill>
              </a:rPr>
              <a:pPr>
                <a:defRPr/>
              </a:pPr>
              <a:t>‹#›</a:t>
            </a:fld>
            <a:endParaRPr lang="en-US" dirty="0">
              <a:solidFill>
                <a:srgbClr val="8CADAE">
                  <a:shade val="75000"/>
                </a:srgbClr>
              </a:solidFill>
            </a:endParaRPr>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a:xfrm>
            <a:off x="402336" y="6410848"/>
            <a:ext cx="4511040" cy="365760"/>
          </a:xfrm>
        </p:spPr>
        <p:txBody>
          <a:bodyPr/>
          <a:lstStyle/>
          <a:p>
            <a:pPr>
              <a:defRPr/>
            </a:pPr>
            <a:endParaRPr lang="en-US" dirty="0"/>
          </a:p>
        </p:txBody>
      </p:sp>
    </p:spTree>
    <p:extLst>
      <p:ext uri="{BB962C8B-B14F-4D97-AF65-F5344CB8AC3E}">
        <p14:creationId xmlns:p14="http://schemas.microsoft.com/office/powerpoint/2010/main" val="3479991415"/>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7" name="Slide Number Placeholder 6"/>
          <p:cNvSpPr>
            <a:spLocks noGrp="1"/>
          </p:cNvSpPr>
          <p:nvPr>
            <p:ph type="sldNum" sz="quarter" idx="12"/>
          </p:nvPr>
        </p:nvSpPr>
        <p:spPr>
          <a:xfrm>
            <a:off x="1828800" y="312739"/>
            <a:ext cx="609600" cy="441325"/>
          </a:xfrm>
        </p:spPr>
        <p:txBody>
          <a:bodyPr/>
          <a:lstStyle/>
          <a:p>
            <a:pPr>
              <a:defRPr/>
            </a:pPr>
            <a:fld id="{0A97A3C4-E818-47FF-8C82-D1022A131992}" type="slidenum">
              <a:rPr lang="en-US" smtClean="0">
                <a:solidFill>
                  <a:srgbClr val="8CADAE">
                    <a:shade val="75000"/>
                  </a:srgbClr>
                </a:solidFill>
              </a:rPr>
              <a:pPr>
                <a:defRPr/>
              </a:pPr>
              <a:t>‹#›</a:t>
            </a:fld>
            <a:endParaRPr lang="en-US" dirty="0">
              <a:solidFill>
                <a:srgbClr val="8CADAE">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5" name="Date Placeholder 4"/>
          <p:cNvSpPr>
            <a:spLocks noGrp="1"/>
          </p:cNvSpPr>
          <p:nvPr>
            <p:ph type="dt" sz="half" idx="10"/>
          </p:nvPr>
        </p:nvSpPr>
        <p:spPr>
          <a:xfrm>
            <a:off x="7717536" y="6404984"/>
            <a:ext cx="4059936" cy="365760"/>
          </a:xfrm>
        </p:spPr>
        <p:txBody>
          <a:bodyPr/>
          <a:lstStyle/>
          <a:p>
            <a:pPr>
              <a:defRPr/>
            </a:pPr>
            <a:endParaRPr lang="en-US" dirty="0"/>
          </a:p>
        </p:txBody>
      </p:sp>
      <p:sp>
        <p:nvSpPr>
          <p:cNvPr id="6" name="Footer Placeholder 5"/>
          <p:cNvSpPr>
            <a:spLocks noGrp="1"/>
          </p:cNvSpPr>
          <p:nvPr>
            <p:ph type="ftr" sz="quarter" idx="11"/>
          </p:nvPr>
        </p:nvSpPr>
        <p:spPr>
          <a:xfrm>
            <a:off x="402336" y="6410848"/>
            <a:ext cx="4779264" cy="365760"/>
          </a:xfrm>
        </p:spPr>
        <p:txBody>
          <a:bodyPr/>
          <a:lstStyle/>
          <a:p>
            <a:pPr>
              <a:defRPr/>
            </a:pPr>
            <a:endParaRPr lang="en-US" dirty="0"/>
          </a:p>
        </p:txBody>
      </p:sp>
    </p:spTree>
    <p:extLst>
      <p:ext uri="{BB962C8B-B14F-4D97-AF65-F5344CB8AC3E}">
        <p14:creationId xmlns:p14="http://schemas.microsoft.com/office/powerpoint/2010/main" val="41140270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775B815-A3D8-415A-9F96-249A7895C0C6}" type="slidenum">
              <a:rPr lang="en-US" smtClean="0">
                <a:solidFill>
                  <a:srgbClr val="8CADAE">
                    <a:shade val="75000"/>
                  </a:srgbClr>
                </a:solidFill>
              </a:rPr>
              <a:pPr>
                <a:defRPr/>
              </a:pPr>
              <a:t>‹#›</a:t>
            </a:fld>
            <a:endParaRPr lang="en-US" dirty="0">
              <a:solidFill>
                <a:srgbClr val="8CADAE">
                  <a:shade val="75000"/>
                </a:srgbClr>
              </a:solidFill>
            </a:endParaRPr>
          </a:p>
        </p:txBody>
      </p:sp>
    </p:spTree>
    <p:extLst>
      <p:ext uri="{BB962C8B-B14F-4D97-AF65-F5344CB8AC3E}">
        <p14:creationId xmlns:p14="http://schemas.microsoft.com/office/powerpoint/2010/main" val="1904187423"/>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6" name="Slide Number Placeholder 5"/>
          <p:cNvSpPr>
            <a:spLocks noGrp="1"/>
          </p:cNvSpPr>
          <p:nvPr>
            <p:ph type="sldNum" sz="quarter" idx="12"/>
          </p:nvPr>
        </p:nvSpPr>
        <p:spPr>
          <a:xfrm>
            <a:off x="9221216" y="3009902"/>
            <a:ext cx="609600" cy="441325"/>
          </a:xfrm>
        </p:spPr>
        <p:txBody>
          <a:bodyPr/>
          <a:lstStyle/>
          <a:p>
            <a:pPr>
              <a:defRPr/>
            </a:pPr>
            <a:fld id="{E9EAF832-311D-429B-A56F-B7C2DE95844C}" type="slidenum">
              <a:rPr lang="en-US" smtClean="0">
                <a:solidFill>
                  <a:srgbClr val="8CADAE">
                    <a:shade val="75000"/>
                  </a:srgbClr>
                </a:solidFill>
              </a:rPr>
              <a:pPr>
                <a:defRPr/>
              </a:pPr>
              <a:t>‹#›</a:t>
            </a:fld>
            <a:endParaRPr lang="en-US" dirty="0">
              <a:solidFill>
                <a:srgbClr val="8CADAE">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2" name="Vertical Title 1"/>
          <p:cNvSpPr>
            <a:spLocks noGrp="1"/>
          </p:cNvSpPr>
          <p:nvPr>
            <p:ph type="title" orient="vert"/>
          </p:nvPr>
        </p:nvSpPr>
        <p:spPr>
          <a:xfrm>
            <a:off x="9855200" y="304802"/>
            <a:ext cx="19304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432420038"/>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3A9FC4-E99B-43D0-AEDD-64CECD9C6790}" type="datetimeFigureOut">
              <a:rPr lang="en-US" smtClean="0">
                <a:solidFill>
                  <a:prstClr val="black">
                    <a:tint val="75000"/>
                  </a:prstClr>
                </a:solidFill>
              </a:rPr>
              <a:pPr/>
              <a:t>7/30/2018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B96B219-DE30-4A17-BA2B-3957767DF3C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531030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3A9FC4-E99B-43D0-AEDD-64CECD9C6790}" type="datetimeFigureOut">
              <a:rPr lang="en-US" smtClean="0">
                <a:solidFill>
                  <a:prstClr val="black">
                    <a:tint val="75000"/>
                  </a:prstClr>
                </a:solidFill>
              </a:rPr>
              <a:pPr/>
              <a:t>7/30/2018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B96B219-DE30-4A17-BA2B-3957767DF3C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89706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3A9FC4-E99B-43D0-AEDD-64CECD9C6790}" type="datetimeFigureOut">
              <a:rPr lang="en-US" smtClean="0">
                <a:solidFill>
                  <a:prstClr val="black">
                    <a:tint val="75000"/>
                  </a:prstClr>
                </a:solidFill>
              </a:rPr>
              <a:pPr/>
              <a:t>7/30/2018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B96B219-DE30-4A17-BA2B-3957767DF3C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796605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3A9FC4-E99B-43D0-AEDD-64CECD9C6790}" type="datetimeFigureOut">
              <a:rPr lang="en-US" smtClean="0">
                <a:solidFill>
                  <a:prstClr val="black">
                    <a:tint val="75000"/>
                  </a:prstClr>
                </a:solidFill>
              </a:rPr>
              <a:pPr/>
              <a:t>7/30/2018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B96B219-DE30-4A17-BA2B-3957767DF3C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784890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3A9FC4-E99B-43D0-AEDD-64CECD9C6790}" type="datetimeFigureOut">
              <a:rPr lang="en-US" smtClean="0">
                <a:solidFill>
                  <a:prstClr val="black">
                    <a:tint val="75000"/>
                  </a:prstClr>
                </a:solidFill>
              </a:rPr>
              <a:pPr/>
              <a:t>7/30/2018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3B96B219-DE30-4A17-BA2B-3957767DF3C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51470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3A9FC4-E99B-43D0-AEDD-64CECD9C6790}" type="datetimeFigureOut">
              <a:rPr lang="en-US" smtClean="0">
                <a:solidFill>
                  <a:prstClr val="black">
                    <a:tint val="75000"/>
                  </a:prstClr>
                </a:solidFill>
              </a:rPr>
              <a:pPr/>
              <a:t>7/30/2018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3B96B219-DE30-4A17-BA2B-3957767DF3C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28043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E86074-C205-4770-ADED-27368BF31AA3}" type="slidenum">
              <a:rPr lang="en-US" smtClean="0"/>
              <a:t>‹#›</a:t>
            </a:fld>
            <a:endParaRPr lang="en-US" dirty="0"/>
          </a:p>
        </p:txBody>
      </p:sp>
    </p:spTree>
    <p:extLst>
      <p:ext uri="{BB962C8B-B14F-4D97-AF65-F5344CB8AC3E}">
        <p14:creationId xmlns:p14="http://schemas.microsoft.com/office/powerpoint/2010/main" val="6714624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3A9FC4-E99B-43D0-AEDD-64CECD9C6790}" type="datetimeFigureOut">
              <a:rPr lang="en-US" smtClean="0">
                <a:solidFill>
                  <a:prstClr val="black">
                    <a:tint val="75000"/>
                  </a:prstClr>
                </a:solidFill>
              </a:rPr>
              <a:pPr/>
              <a:t>7/30/2018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3B96B219-DE30-4A17-BA2B-3957767DF3C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35080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3A9FC4-E99B-43D0-AEDD-64CECD9C6790}" type="datetimeFigureOut">
              <a:rPr lang="en-US" smtClean="0">
                <a:solidFill>
                  <a:prstClr val="black">
                    <a:tint val="75000"/>
                  </a:prstClr>
                </a:solidFill>
              </a:rPr>
              <a:pPr/>
              <a:t>7/30/2018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B96B219-DE30-4A17-BA2B-3957767DF3C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799052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3A9FC4-E99B-43D0-AEDD-64CECD9C6790}" type="datetimeFigureOut">
              <a:rPr lang="en-US" smtClean="0">
                <a:solidFill>
                  <a:prstClr val="black">
                    <a:tint val="75000"/>
                  </a:prstClr>
                </a:solidFill>
              </a:rPr>
              <a:pPr/>
              <a:t>7/30/2018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B96B219-DE30-4A17-BA2B-3957767DF3C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828579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3A9FC4-E99B-43D0-AEDD-64CECD9C6790}" type="datetimeFigureOut">
              <a:rPr lang="en-US" smtClean="0">
                <a:solidFill>
                  <a:prstClr val="black">
                    <a:tint val="75000"/>
                  </a:prstClr>
                </a:solidFill>
              </a:rPr>
              <a:pPr/>
              <a:t>7/30/2018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B96B219-DE30-4A17-BA2B-3957767DF3C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859911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3A9FC4-E99B-43D0-AEDD-64CECD9C6790}" type="datetimeFigureOut">
              <a:rPr lang="en-US" smtClean="0">
                <a:solidFill>
                  <a:prstClr val="black">
                    <a:tint val="75000"/>
                  </a:prstClr>
                </a:solidFill>
              </a:rPr>
              <a:pPr/>
              <a:t>7/30/2018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B96B219-DE30-4A17-BA2B-3957767DF3C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14037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9E86074-C205-4770-ADED-27368BF31AA3}" type="slidenum">
              <a:rPr lang="en-US" smtClean="0"/>
              <a:t>‹#›</a:t>
            </a:fld>
            <a:endParaRPr lang="en-US" dirty="0"/>
          </a:p>
        </p:txBody>
      </p:sp>
    </p:spTree>
    <p:extLst>
      <p:ext uri="{BB962C8B-B14F-4D97-AF65-F5344CB8AC3E}">
        <p14:creationId xmlns:p14="http://schemas.microsoft.com/office/powerpoint/2010/main" val="426404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9E86074-C205-4770-ADED-27368BF31AA3}" type="slidenum">
              <a:rPr lang="en-US" smtClean="0"/>
              <a:t>‹#›</a:t>
            </a:fld>
            <a:endParaRPr lang="en-US" dirty="0"/>
          </a:p>
        </p:txBody>
      </p:sp>
    </p:spTree>
    <p:extLst>
      <p:ext uri="{BB962C8B-B14F-4D97-AF65-F5344CB8AC3E}">
        <p14:creationId xmlns:p14="http://schemas.microsoft.com/office/powerpoint/2010/main" val="2375923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9E86074-C205-4770-ADED-27368BF31AA3}" type="slidenum">
              <a:rPr lang="en-US" smtClean="0"/>
              <a:t>‹#›</a:t>
            </a:fld>
            <a:endParaRPr lang="en-US" dirty="0"/>
          </a:p>
        </p:txBody>
      </p:sp>
    </p:spTree>
    <p:extLst>
      <p:ext uri="{BB962C8B-B14F-4D97-AF65-F5344CB8AC3E}">
        <p14:creationId xmlns:p14="http://schemas.microsoft.com/office/powerpoint/2010/main" val="2706453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9E86074-C205-4770-ADED-27368BF31AA3}" type="slidenum">
              <a:rPr lang="en-US" smtClean="0"/>
              <a:t>‹#›</a:t>
            </a:fld>
            <a:endParaRPr lang="en-US" dirty="0"/>
          </a:p>
        </p:txBody>
      </p:sp>
    </p:spTree>
    <p:extLst>
      <p:ext uri="{BB962C8B-B14F-4D97-AF65-F5344CB8AC3E}">
        <p14:creationId xmlns:p14="http://schemas.microsoft.com/office/powerpoint/2010/main" val="886129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9E86074-C205-4770-ADED-27368BF31AA3}" type="slidenum">
              <a:rPr lang="en-US" smtClean="0"/>
              <a:t>‹#›</a:t>
            </a:fld>
            <a:endParaRPr lang="en-US" dirty="0"/>
          </a:p>
        </p:txBody>
      </p:sp>
    </p:spTree>
    <p:extLst>
      <p:ext uri="{BB962C8B-B14F-4D97-AF65-F5344CB8AC3E}">
        <p14:creationId xmlns:p14="http://schemas.microsoft.com/office/powerpoint/2010/main" val="938842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9E86074-C205-4770-ADED-27368BF31AA3}" type="slidenum">
              <a:rPr lang="en-US" smtClean="0"/>
              <a:t>‹#›</a:t>
            </a:fld>
            <a:endParaRPr lang="en-US" dirty="0"/>
          </a:p>
        </p:txBody>
      </p:sp>
    </p:spTree>
    <p:extLst>
      <p:ext uri="{BB962C8B-B14F-4D97-AF65-F5344CB8AC3E}">
        <p14:creationId xmlns:p14="http://schemas.microsoft.com/office/powerpoint/2010/main" val="3908549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E86074-C205-4770-ADED-27368BF31AA3}" type="slidenum">
              <a:rPr lang="en-US" smtClean="0"/>
              <a:t>‹#›</a:t>
            </a:fld>
            <a:endParaRPr lang="en-US" dirty="0"/>
          </a:p>
        </p:txBody>
      </p:sp>
    </p:spTree>
    <p:extLst>
      <p:ext uri="{BB962C8B-B14F-4D97-AF65-F5344CB8AC3E}">
        <p14:creationId xmlns:p14="http://schemas.microsoft.com/office/powerpoint/2010/main" val="4239085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pPr fontAlgn="base">
              <a:spcBef>
                <a:spcPct val="0"/>
              </a:spcBef>
              <a:spcAft>
                <a:spcPct val="0"/>
              </a:spcAft>
              <a:defRPr/>
            </a:pPr>
            <a:endParaRPr lang="en-US" dirty="0">
              <a:latin typeface="Verdana" pitchFamily="34" charset="0"/>
            </a:endParaRPr>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pPr fontAlgn="base">
              <a:spcBef>
                <a:spcPct val="0"/>
              </a:spcBef>
              <a:spcAft>
                <a:spcPct val="0"/>
              </a:spcAft>
              <a:defRPr/>
            </a:pPr>
            <a:endParaRPr lang="en-US" dirty="0">
              <a:latin typeface="Verdana" pitchFamily="34" charset="0"/>
            </a:endParaRPr>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eaLnBrk="0" fontAlgn="base" hangingPunct="0">
              <a:spcBef>
                <a:spcPct val="0"/>
              </a:spcBef>
              <a:spcAft>
                <a:spcPct val="0"/>
              </a:spcAft>
            </a:pPr>
            <a:endParaRPr lang="en-US" sz="1800" dirty="0">
              <a:solidFill>
                <a:prstClr val="black"/>
              </a:solidFill>
              <a:latin typeface="Verdana" pitchFamily="34" charset="0"/>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1800" dirty="0">
              <a:solidFill>
                <a:prstClr val="white"/>
              </a:solidFill>
            </a:endParaRPr>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fontAlgn="base">
              <a:spcBef>
                <a:spcPct val="0"/>
              </a:spcBef>
              <a:spcAft>
                <a:spcPct val="0"/>
              </a:spcAft>
              <a:defRPr/>
            </a:pPr>
            <a:fld id="{0307A6CB-FA7C-4829-B513-0593E72FBCE5}" type="slidenum">
              <a:rPr lang="en-US" smtClean="0">
                <a:solidFill>
                  <a:srgbClr val="8CADAE">
                    <a:shade val="75000"/>
                  </a:srgbClr>
                </a:solidFill>
                <a:latin typeface="Verdana" pitchFamily="34" charset="0"/>
              </a:rPr>
              <a:pPr fontAlgn="base">
                <a:spcBef>
                  <a:spcPct val="0"/>
                </a:spcBef>
                <a:spcAft>
                  <a:spcPct val="0"/>
                </a:spcAft>
                <a:defRPr/>
              </a:pPr>
              <a:t>‹#›</a:t>
            </a:fld>
            <a:endParaRPr lang="en-US" dirty="0">
              <a:solidFill>
                <a:srgbClr val="8CADAE">
                  <a:shade val="75000"/>
                </a:srgbClr>
              </a:solidFill>
              <a:latin typeface="Verdana" pitchFamily="34" charset="0"/>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40749797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3A9FC4-E99B-43D0-AEDD-64CECD9C6790}" type="datetimeFigureOut">
              <a:rPr lang="en-US" smtClean="0">
                <a:solidFill>
                  <a:prstClr val="black">
                    <a:tint val="75000"/>
                  </a:prstClr>
                </a:solidFill>
              </a:rPr>
              <a:pPr/>
              <a:t>7/30/2018</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6B219-DE30-4A17-BA2B-3957767DF3C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4416376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6.emf"/><Relationship Id="rId5" Type="http://schemas.openxmlformats.org/officeDocument/2006/relationships/package" Target="../embeddings/Microsoft_Excel_Worksheet3.xlsx"/><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0.emf"/><Relationship Id="rId4" Type="http://schemas.openxmlformats.org/officeDocument/2006/relationships/package" Target="../embeddings/Microsoft_Excel_Worksheet4.xlsx"/></Relationships>
</file>

<file path=ppt/slides/_rels/slide2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Excel_Worksheet1.xlsx"/></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package" Target="../embeddings/Microsoft_Excel_Worksheet2.xlsx"/></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5D1CE"/>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9E86074-C205-4770-ADED-27368BF31AA3}" type="slidenum">
              <a:rPr lang="en-US" smtClean="0"/>
              <a:t>1</a:t>
            </a:fld>
            <a:endParaRPr lang="en-US" dirty="0"/>
          </a:p>
        </p:txBody>
      </p:sp>
      <p:sp>
        <p:nvSpPr>
          <p:cNvPr id="7" name="Rectangle 6"/>
          <p:cNvSpPr/>
          <p:nvPr/>
        </p:nvSpPr>
        <p:spPr>
          <a:xfrm>
            <a:off x="162961" y="135800"/>
            <a:ext cx="11869093" cy="6401753"/>
          </a:xfrm>
          <a:prstGeom prst="rect">
            <a:avLst/>
          </a:prstGeom>
        </p:spPr>
        <p:txBody>
          <a:bodyPr wrap="square">
            <a:spAutoFit/>
          </a:bodyPr>
          <a:lstStyle/>
          <a:p>
            <a:pPr algn="ctr"/>
            <a:endParaRPr lang="en-US" sz="4800" dirty="0" smtClean="0"/>
          </a:p>
          <a:p>
            <a:endParaRPr lang="en-US" sz="1600" dirty="0" smtClean="0"/>
          </a:p>
          <a:p>
            <a:endParaRPr lang="en-US" sz="1600" dirty="0"/>
          </a:p>
          <a:p>
            <a:endParaRPr lang="en-US" sz="1600" dirty="0" smtClean="0"/>
          </a:p>
          <a:p>
            <a:pPr algn="ctr"/>
            <a:endParaRPr lang="en-US" sz="4800" dirty="0" smtClean="0"/>
          </a:p>
          <a:p>
            <a:pPr algn="ctr"/>
            <a:endParaRPr lang="en-US" sz="4000" dirty="0" smtClean="0"/>
          </a:p>
          <a:p>
            <a:pPr algn="ctr"/>
            <a:r>
              <a:rPr lang="en-US" sz="4400" dirty="0" smtClean="0"/>
              <a:t>DDSN Enterprise Performance Management</a:t>
            </a:r>
          </a:p>
          <a:p>
            <a:pPr algn="ctr"/>
            <a:endParaRPr lang="en-US" sz="1600" dirty="0">
              <a:solidFill>
                <a:srgbClr val="FF0000"/>
              </a:solidFill>
            </a:endParaRPr>
          </a:p>
          <a:p>
            <a:pPr algn="ctr"/>
            <a:endParaRPr lang="en-US" sz="1600" dirty="0" smtClean="0"/>
          </a:p>
          <a:p>
            <a:pPr algn="ctr"/>
            <a:endParaRPr lang="en-US" sz="1600" dirty="0"/>
          </a:p>
          <a:p>
            <a:pPr algn="ctr"/>
            <a:endParaRPr lang="en-US" sz="1600" dirty="0" smtClean="0"/>
          </a:p>
          <a:p>
            <a:pPr algn="ctr"/>
            <a:endParaRPr lang="en-US" sz="1600" dirty="0"/>
          </a:p>
          <a:p>
            <a:pPr algn="ctr"/>
            <a:endParaRPr lang="en-US" sz="1600" dirty="0" smtClean="0"/>
          </a:p>
          <a:p>
            <a:pPr algn="ctr"/>
            <a:endParaRPr lang="en-US" sz="1600" dirty="0"/>
          </a:p>
          <a:p>
            <a:pPr algn="ctr"/>
            <a:r>
              <a:rPr lang="en-US" sz="1400" dirty="0" smtClean="0"/>
              <a:t>Presented to the House Legislative Oversight Committee</a:t>
            </a:r>
          </a:p>
          <a:p>
            <a:pPr algn="ctr"/>
            <a:r>
              <a:rPr lang="en-US" sz="1400" dirty="0" smtClean="0"/>
              <a:t>Healthcare and Regulatory Subcommittee</a:t>
            </a:r>
          </a:p>
          <a:p>
            <a:pPr algn="ctr"/>
            <a:r>
              <a:rPr lang="en-US" sz="1400" dirty="0" smtClean="0"/>
              <a:t>By</a:t>
            </a:r>
          </a:p>
          <a:p>
            <a:pPr algn="ctr"/>
            <a:r>
              <a:rPr lang="en-US" sz="1400" dirty="0" smtClean="0"/>
              <a:t>Interim State Director Pat Maley</a:t>
            </a:r>
          </a:p>
          <a:p>
            <a:pPr algn="ctr"/>
            <a:r>
              <a:rPr lang="en-US" sz="1400" dirty="0" smtClean="0"/>
              <a:t>July 30, 2018</a:t>
            </a:r>
          </a:p>
        </p:txBody>
      </p:sp>
    </p:spTree>
    <p:extLst>
      <p:ext uri="{BB962C8B-B14F-4D97-AF65-F5344CB8AC3E}">
        <p14:creationId xmlns:p14="http://schemas.microsoft.com/office/powerpoint/2010/main" val="30415209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DDSN Enterprise Performance Management</a:t>
            </a:r>
          </a:p>
        </p:txBody>
      </p:sp>
      <p:sp>
        <p:nvSpPr>
          <p:cNvPr id="3" name="Slide Number Placeholder 2"/>
          <p:cNvSpPr>
            <a:spLocks noGrp="1"/>
          </p:cNvSpPr>
          <p:nvPr>
            <p:ph type="sldNum" sz="quarter" idx="12"/>
          </p:nvPr>
        </p:nvSpPr>
        <p:spPr/>
        <p:txBody>
          <a:bodyPr/>
          <a:lstStyle/>
          <a:p>
            <a:pPr>
              <a:defRPr/>
            </a:pPr>
            <a:fld id="{C2E0F9FD-BA8A-4314-AAA7-A5B4E7982A7D}" type="slidenum">
              <a:rPr lang="en-US" smtClean="0">
                <a:solidFill>
                  <a:srgbClr val="8CADAE">
                    <a:shade val="75000"/>
                  </a:srgbClr>
                </a:solidFill>
              </a:rPr>
              <a:pPr>
                <a:defRPr/>
              </a:pPr>
              <a:t>10</a:t>
            </a:fld>
            <a:endParaRPr lang="en-US" dirty="0">
              <a:solidFill>
                <a:srgbClr val="8CADAE">
                  <a:shade val="75000"/>
                </a:srgbClr>
              </a:solidFill>
            </a:endParaRPr>
          </a:p>
        </p:txBody>
      </p:sp>
      <p:sp>
        <p:nvSpPr>
          <p:cNvPr id="4" name="Content Placeholder 3"/>
          <p:cNvSpPr>
            <a:spLocks noGrp="1"/>
          </p:cNvSpPr>
          <p:nvPr>
            <p:ph sz="quarter" idx="1"/>
          </p:nvPr>
        </p:nvSpPr>
        <p:spPr>
          <a:xfrm>
            <a:off x="402336" y="1534999"/>
            <a:ext cx="11338560" cy="4572000"/>
          </a:xfrm>
        </p:spPr>
        <p:txBody>
          <a:bodyPr/>
          <a:lstStyle/>
          <a:p>
            <a:pPr marL="0" indent="0" algn="ctr">
              <a:buNone/>
            </a:pPr>
            <a:r>
              <a:rPr lang="en-US" sz="2800" b="1" u="sng" dirty="0" smtClean="0"/>
              <a:t>Annual Best External Performance Benchmark</a:t>
            </a:r>
          </a:p>
          <a:p>
            <a:pPr marL="0" indent="0">
              <a:buNone/>
            </a:pPr>
            <a:r>
              <a:rPr lang="en-US" sz="2400" u="sng" dirty="0" smtClean="0"/>
              <a:t>United Cerebral Palsy Annual Community Inclusion Ranking</a:t>
            </a:r>
            <a:r>
              <a:rPr lang="en-US" sz="2400" dirty="0" smtClean="0"/>
              <a:t>:</a:t>
            </a:r>
            <a:r>
              <a:rPr lang="en-US" sz="2800" dirty="0" smtClean="0"/>
              <a:t> </a:t>
            </a:r>
          </a:p>
          <a:p>
            <a:pPr marL="0" indent="0">
              <a:buNone/>
            </a:pPr>
            <a:endParaRPr lang="en-US" sz="1200" dirty="0" smtClean="0"/>
          </a:p>
          <a:p>
            <a:pPr>
              <a:spcAft>
                <a:spcPts val="600"/>
              </a:spcAft>
            </a:pPr>
            <a:r>
              <a:rPr lang="en-US" sz="2000" dirty="0"/>
              <a:t>All 50 states and the District of Columbia are assessed </a:t>
            </a:r>
          </a:p>
          <a:p>
            <a:pPr>
              <a:spcAft>
                <a:spcPts val="600"/>
              </a:spcAft>
            </a:pPr>
            <a:r>
              <a:rPr lang="en-US" sz="2000" dirty="0"/>
              <a:t>Data from twenty-five measures are compiled</a:t>
            </a:r>
          </a:p>
          <a:p>
            <a:pPr>
              <a:spcAft>
                <a:spcPts val="600"/>
              </a:spcAft>
            </a:pPr>
            <a:r>
              <a:rPr lang="en-US" sz="2000" dirty="0"/>
              <a:t>Measures are grouped into five overarching areas:</a:t>
            </a:r>
          </a:p>
          <a:p>
            <a:pPr lvl="1"/>
            <a:r>
              <a:rPr lang="en-US" sz="2000" dirty="0">
                <a:solidFill>
                  <a:schemeClr val="tx1"/>
                </a:solidFill>
              </a:rPr>
              <a:t>Promoting Independence</a:t>
            </a:r>
          </a:p>
          <a:p>
            <a:pPr lvl="1"/>
            <a:r>
              <a:rPr lang="en-US" sz="2000" dirty="0">
                <a:solidFill>
                  <a:schemeClr val="tx1"/>
                </a:solidFill>
              </a:rPr>
              <a:t>Health Safety &amp; Quality of Life</a:t>
            </a:r>
          </a:p>
          <a:p>
            <a:pPr lvl="1"/>
            <a:r>
              <a:rPr lang="en-US" sz="2000" dirty="0">
                <a:solidFill>
                  <a:schemeClr val="tx1"/>
                </a:solidFill>
              </a:rPr>
              <a:t>Keeping Families Together</a:t>
            </a:r>
          </a:p>
          <a:p>
            <a:pPr lvl="1"/>
            <a:r>
              <a:rPr lang="en-US" sz="2000" dirty="0">
                <a:solidFill>
                  <a:schemeClr val="tx1"/>
                </a:solidFill>
              </a:rPr>
              <a:t>Promoting Productivity</a:t>
            </a:r>
          </a:p>
          <a:p>
            <a:pPr lvl="1"/>
            <a:r>
              <a:rPr lang="en-US" sz="2000" dirty="0">
                <a:solidFill>
                  <a:schemeClr val="tx1"/>
                </a:solidFill>
              </a:rPr>
              <a:t>Reaching Those in Need</a:t>
            </a:r>
          </a:p>
          <a:p>
            <a:pPr marL="0" indent="0">
              <a:buNone/>
            </a:pPr>
            <a:endParaRPr lang="en-US" sz="2800" dirty="0"/>
          </a:p>
          <a:p>
            <a:pPr marL="0" indent="0">
              <a:buNone/>
            </a:pPr>
            <a:endParaRPr lang="en-US" sz="2800" dirty="0" smtClean="0"/>
          </a:p>
        </p:txBody>
      </p:sp>
    </p:spTree>
    <p:extLst>
      <p:ext uri="{BB962C8B-B14F-4D97-AF65-F5344CB8AC3E}">
        <p14:creationId xmlns:p14="http://schemas.microsoft.com/office/powerpoint/2010/main" val="1718090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r>
              <a:rPr lang="en-US" sz="3600" dirty="0" smtClean="0"/>
              <a:t>               </a:t>
            </a:r>
            <a:r>
              <a:rPr lang="en-US" sz="3200" dirty="0"/>
              <a:t>DDSN Enterprise Performance </a:t>
            </a:r>
            <a:r>
              <a:rPr lang="en-US" sz="3200" dirty="0" smtClean="0"/>
              <a:t>Management</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78783820"/>
              </p:ext>
            </p:extLst>
          </p:nvPr>
        </p:nvGraphicFramePr>
        <p:xfrm>
          <a:off x="677337" y="1614310"/>
          <a:ext cx="10950221" cy="4617158"/>
        </p:xfrm>
        <a:graphic>
          <a:graphicData uri="http://schemas.openxmlformats.org/drawingml/2006/table">
            <a:tbl>
              <a:tblPr firstRow="1" bandRow="1">
                <a:tableStyleId>{5C22544A-7EE6-4342-B048-85BDC9FD1C3A}</a:tableStyleId>
              </a:tblPr>
              <a:tblGrid>
                <a:gridCol w="1063894"/>
                <a:gridCol w="898757"/>
                <a:gridCol w="898757"/>
                <a:gridCol w="898757"/>
                <a:gridCol w="898757"/>
                <a:gridCol w="898757"/>
                <a:gridCol w="898757"/>
                <a:gridCol w="898757"/>
                <a:gridCol w="898757"/>
                <a:gridCol w="898757"/>
                <a:gridCol w="898757"/>
                <a:gridCol w="898757"/>
              </a:tblGrid>
              <a:tr h="373543">
                <a:tc>
                  <a:txBody>
                    <a:bodyPr/>
                    <a:lstStyle/>
                    <a:p>
                      <a:pPr algn="l" rtl="0" fontAlgn="t"/>
                      <a:r>
                        <a:rPr lang="en-US" sz="1000" u="none" strike="noStrike" dirty="0">
                          <a:effectLst/>
                        </a:rPr>
                        <a:t> </a:t>
                      </a:r>
                      <a:r>
                        <a:rPr lang="en-US" sz="1000" u="none" strike="noStrike" dirty="0" smtClean="0">
                          <a:solidFill>
                            <a:srgbClr val="FFFF00"/>
                          </a:solidFill>
                          <a:effectLst/>
                        </a:rPr>
                        <a:t>UCP</a:t>
                      </a:r>
                      <a:r>
                        <a:rPr lang="en-US" sz="1000" u="none" strike="noStrike" baseline="0" dirty="0" smtClean="0">
                          <a:solidFill>
                            <a:srgbClr val="FFFF00"/>
                          </a:solidFill>
                          <a:effectLst/>
                        </a:rPr>
                        <a:t> Annual State Rankings </a:t>
                      </a:r>
                      <a:endParaRPr lang="en-US" sz="1000" b="1" i="0" u="none" strike="noStrike" dirty="0">
                        <a:solidFill>
                          <a:srgbClr val="FFFF00"/>
                        </a:solidFill>
                        <a:effectLst/>
                        <a:latin typeface="Arial" panose="020B0604020202020204" pitchFamily="34" charset="0"/>
                      </a:endParaRPr>
                    </a:p>
                  </a:txBody>
                  <a:tcPr marL="6105" marR="6105" marT="6105" marB="0">
                    <a:solidFill>
                      <a:srgbClr val="FF0000"/>
                    </a:solidFill>
                  </a:tcPr>
                </a:tc>
                <a:tc>
                  <a:txBody>
                    <a:bodyPr/>
                    <a:lstStyle/>
                    <a:p>
                      <a:pPr algn="ctr" rtl="0" fontAlgn="t"/>
                      <a:r>
                        <a:rPr lang="en-US" sz="1000" u="none" strike="noStrike" dirty="0" smtClean="0">
                          <a:effectLst/>
                        </a:rPr>
                        <a:t>Average   (1=highest)</a:t>
                      </a:r>
                      <a:endParaRPr lang="en-US" sz="1000" b="1" i="0" u="none" strike="noStrike" dirty="0">
                        <a:solidFill>
                          <a:srgbClr val="FFFFFF"/>
                        </a:solidFill>
                        <a:effectLst/>
                        <a:latin typeface="Arial" panose="020B0604020202020204" pitchFamily="34" charset="0"/>
                      </a:endParaRPr>
                    </a:p>
                  </a:txBody>
                  <a:tcPr marL="6105" marR="6105" marT="6105" marB="0"/>
                </a:tc>
                <a:tc>
                  <a:txBody>
                    <a:bodyPr/>
                    <a:lstStyle/>
                    <a:p>
                      <a:pPr algn="ctr" rtl="0" fontAlgn="t"/>
                      <a:r>
                        <a:rPr lang="en-US" sz="1000" u="none" strike="noStrike" dirty="0">
                          <a:effectLst/>
                        </a:rPr>
                        <a:t>2016</a:t>
                      </a:r>
                      <a:endParaRPr lang="en-US" sz="1000" b="1" i="0" u="none" strike="noStrike" dirty="0">
                        <a:solidFill>
                          <a:srgbClr val="FFFFFF"/>
                        </a:solidFill>
                        <a:effectLst/>
                        <a:latin typeface="Arial" panose="020B0604020202020204" pitchFamily="34" charset="0"/>
                      </a:endParaRPr>
                    </a:p>
                  </a:txBody>
                  <a:tcPr marL="6105" marR="6105" marT="6105" marB="0"/>
                </a:tc>
                <a:tc>
                  <a:txBody>
                    <a:bodyPr/>
                    <a:lstStyle/>
                    <a:p>
                      <a:pPr algn="ctr" rtl="0" fontAlgn="t"/>
                      <a:r>
                        <a:rPr lang="en-US" sz="1000" u="none" strike="noStrike" dirty="0">
                          <a:effectLst/>
                        </a:rPr>
                        <a:t>2015</a:t>
                      </a:r>
                      <a:endParaRPr lang="en-US" sz="1000" b="1" i="0" u="none" strike="noStrike" dirty="0">
                        <a:solidFill>
                          <a:srgbClr val="FFFFFF"/>
                        </a:solidFill>
                        <a:effectLst/>
                        <a:latin typeface="Arial" panose="020B0604020202020204" pitchFamily="34" charset="0"/>
                      </a:endParaRPr>
                    </a:p>
                  </a:txBody>
                  <a:tcPr marL="6105" marR="6105" marT="6105" marB="0"/>
                </a:tc>
                <a:tc>
                  <a:txBody>
                    <a:bodyPr/>
                    <a:lstStyle/>
                    <a:p>
                      <a:pPr algn="ctr" rtl="0" fontAlgn="t"/>
                      <a:r>
                        <a:rPr lang="en-US" sz="1000" u="none" strike="noStrike" dirty="0">
                          <a:effectLst/>
                        </a:rPr>
                        <a:t>2014</a:t>
                      </a:r>
                      <a:endParaRPr lang="en-US" sz="1000" b="1" i="0" u="none" strike="noStrike" dirty="0">
                        <a:solidFill>
                          <a:srgbClr val="FFFFFF"/>
                        </a:solidFill>
                        <a:effectLst/>
                        <a:latin typeface="Arial" panose="020B0604020202020204" pitchFamily="34" charset="0"/>
                      </a:endParaRPr>
                    </a:p>
                  </a:txBody>
                  <a:tcPr marL="6105" marR="6105" marT="6105" marB="0"/>
                </a:tc>
                <a:tc>
                  <a:txBody>
                    <a:bodyPr/>
                    <a:lstStyle/>
                    <a:p>
                      <a:pPr algn="ctr" rtl="0" fontAlgn="t"/>
                      <a:r>
                        <a:rPr lang="en-US" sz="1000" u="none" strike="noStrike" dirty="0">
                          <a:effectLst/>
                        </a:rPr>
                        <a:t>2013</a:t>
                      </a:r>
                      <a:endParaRPr lang="en-US" sz="1000" b="1" i="0" u="none" strike="noStrike" dirty="0">
                        <a:solidFill>
                          <a:srgbClr val="FFFFFF"/>
                        </a:solidFill>
                        <a:effectLst/>
                        <a:latin typeface="Arial" panose="020B0604020202020204" pitchFamily="34" charset="0"/>
                      </a:endParaRPr>
                    </a:p>
                  </a:txBody>
                  <a:tcPr marL="6105" marR="6105" marT="6105" marB="0"/>
                </a:tc>
                <a:tc>
                  <a:txBody>
                    <a:bodyPr/>
                    <a:lstStyle/>
                    <a:p>
                      <a:pPr algn="ctr" rtl="0" fontAlgn="t"/>
                      <a:r>
                        <a:rPr lang="en-US" sz="1000" u="none" strike="noStrike" dirty="0">
                          <a:effectLst/>
                        </a:rPr>
                        <a:t>2012</a:t>
                      </a:r>
                      <a:endParaRPr lang="en-US" sz="1000" b="1" i="0" u="none" strike="noStrike" dirty="0">
                        <a:solidFill>
                          <a:srgbClr val="FFFFFF"/>
                        </a:solidFill>
                        <a:effectLst/>
                        <a:latin typeface="Arial" panose="020B0604020202020204" pitchFamily="34" charset="0"/>
                      </a:endParaRPr>
                    </a:p>
                  </a:txBody>
                  <a:tcPr marL="6105" marR="6105" marT="6105" marB="0"/>
                </a:tc>
                <a:tc>
                  <a:txBody>
                    <a:bodyPr/>
                    <a:lstStyle/>
                    <a:p>
                      <a:pPr algn="ctr" rtl="0" fontAlgn="t"/>
                      <a:r>
                        <a:rPr lang="en-US" sz="1000" u="none" strike="noStrike" dirty="0">
                          <a:effectLst/>
                        </a:rPr>
                        <a:t>2011</a:t>
                      </a:r>
                      <a:endParaRPr lang="en-US" sz="1000" b="1" i="0" u="none" strike="noStrike" dirty="0">
                        <a:solidFill>
                          <a:srgbClr val="FFFFFF"/>
                        </a:solidFill>
                        <a:effectLst/>
                        <a:latin typeface="Arial" panose="020B0604020202020204" pitchFamily="34" charset="0"/>
                      </a:endParaRPr>
                    </a:p>
                  </a:txBody>
                  <a:tcPr marL="6105" marR="6105" marT="6105" marB="0"/>
                </a:tc>
                <a:tc>
                  <a:txBody>
                    <a:bodyPr/>
                    <a:lstStyle/>
                    <a:p>
                      <a:pPr algn="ctr" rtl="0" fontAlgn="t"/>
                      <a:r>
                        <a:rPr lang="en-US" sz="1000" u="none" strike="noStrike" dirty="0">
                          <a:effectLst/>
                        </a:rPr>
                        <a:t>2010</a:t>
                      </a:r>
                      <a:endParaRPr lang="en-US" sz="1000" b="1" i="0" u="none" strike="noStrike" dirty="0">
                        <a:solidFill>
                          <a:srgbClr val="FFFFFF"/>
                        </a:solidFill>
                        <a:effectLst/>
                        <a:latin typeface="Arial" panose="020B0604020202020204" pitchFamily="34" charset="0"/>
                      </a:endParaRPr>
                    </a:p>
                  </a:txBody>
                  <a:tcPr marL="6105" marR="6105" marT="6105" marB="0"/>
                </a:tc>
                <a:tc>
                  <a:txBody>
                    <a:bodyPr/>
                    <a:lstStyle/>
                    <a:p>
                      <a:pPr algn="ctr" rtl="0" fontAlgn="t"/>
                      <a:r>
                        <a:rPr lang="en-US" sz="1000" u="none" strike="noStrike" dirty="0">
                          <a:effectLst/>
                        </a:rPr>
                        <a:t>2009</a:t>
                      </a:r>
                      <a:endParaRPr lang="en-US" sz="1000" b="1" i="0" u="none" strike="noStrike" dirty="0">
                        <a:solidFill>
                          <a:srgbClr val="FFFFFF"/>
                        </a:solidFill>
                        <a:effectLst/>
                        <a:latin typeface="Arial" panose="020B0604020202020204" pitchFamily="34" charset="0"/>
                      </a:endParaRPr>
                    </a:p>
                  </a:txBody>
                  <a:tcPr marL="6105" marR="6105" marT="6105" marB="0"/>
                </a:tc>
                <a:tc>
                  <a:txBody>
                    <a:bodyPr/>
                    <a:lstStyle/>
                    <a:p>
                      <a:pPr algn="ctr" rtl="0" fontAlgn="t"/>
                      <a:r>
                        <a:rPr lang="en-US" sz="1000" u="none" strike="noStrike" dirty="0">
                          <a:effectLst/>
                        </a:rPr>
                        <a:t>2008</a:t>
                      </a:r>
                      <a:endParaRPr lang="en-US" sz="1000" b="1" i="0" u="none" strike="noStrike" dirty="0">
                        <a:solidFill>
                          <a:srgbClr val="FFFFFF"/>
                        </a:solidFill>
                        <a:effectLst/>
                        <a:latin typeface="Arial" panose="020B0604020202020204" pitchFamily="34" charset="0"/>
                      </a:endParaRPr>
                    </a:p>
                  </a:txBody>
                  <a:tcPr marL="6105" marR="6105" marT="6105" marB="0"/>
                </a:tc>
                <a:tc>
                  <a:txBody>
                    <a:bodyPr/>
                    <a:lstStyle/>
                    <a:p>
                      <a:pPr algn="ctr" rtl="0" fontAlgn="t"/>
                      <a:r>
                        <a:rPr lang="en-US" sz="1000" u="none" strike="noStrike" dirty="0">
                          <a:effectLst/>
                        </a:rPr>
                        <a:t>2007</a:t>
                      </a:r>
                      <a:endParaRPr lang="en-US" sz="1000" b="1" i="0" u="none" strike="noStrike" dirty="0">
                        <a:solidFill>
                          <a:srgbClr val="FFFFFF"/>
                        </a:solidFill>
                        <a:effectLst/>
                        <a:latin typeface="Arial" panose="020B0604020202020204" pitchFamily="34" charset="0"/>
                      </a:endParaRPr>
                    </a:p>
                  </a:txBody>
                  <a:tcPr marL="6105" marR="6105" marT="6105" marB="0"/>
                </a:tc>
              </a:tr>
              <a:tr h="386883">
                <a:tc>
                  <a:txBody>
                    <a:bodyPr/>
                    <a:lstStyle/>
                    <a:p>
                      <a:pPr algn="l" rtl="0" fontAlgn="ctr"/>
                      <a:r>
                        <a:rPr lang="en-US" sz="1000" u="none" strike="noStrike" dirty="0">
                          <a:effectLst/>
                        </a:rPr>
                        <a:t>Alabama</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smtClean="0">
                          <a:effectLst/>
                        </a:rPr>
                        <a:t>27</a:t>
                      </a:r>
                      <a:endParaRPr lang="en-US" sz="1000" b="0" i="0" u="none" strike="noStrike" dirty="0">
                        <a:solidFill>
                          <a:srgbClr val="292934"/>
                        </a:solidFill>
                        <a:effectLst/>
                        <a:latin typeface="Arial" panose="020B0604020202020204" pitchFamily="34" charset="0"/>
                      </a:endParaRPr>
                    </a:p>
                  </a:txBody>
                  <a:tcPr marL="6105" marR="6105" marT="6105" marB="0" anchor="ctr">
                    <a:solidFill>
                      <a:schemeClr val="accent1">
                        <a:lumMod val="60000"/>
                        <a:lumOff val="40000"/>
                      </a:schemeClr>
                    </a:solidFill>
                  </a:tcPr>
                </a:tc>
                <a:tc>
                  <a:txBody>
                    <a:bodyPr/>
                    <a:lstStyle/>
                    <a:p>
                      <a:pPr algn="ctr" rtl="0" fontAlgn="ctr"/>
                      <a:r>
                        <a:rPr lang="en-US" sz="1000" u="none" strike="noStrike" dirty="0">
                          <a:effectLst/>
                        </a:rPr>
                        <a:t>22</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13</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19</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20</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33</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32</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32</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33</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32</a:t>
                      </a:r>
                      <a:endParaRPr lang="en-US" sz="1000" b="0" i="0" u="none" strike="noStrike" dirty="0">
                        <a:solidFill>
                          <a:srgbClr val="292934"/>
                        </a:solidFill>
                        <a:effectLst/>
                        <a:latin typeface="Arial" panose="020B0604020202020204" pitchFamily="34" charset="0"/>
                      </a:endParaRPr>
                    </a:p>
                  </a:txBody>
                  <a:tcPr marL="6105" marR="6105" marT="6105" marB="0" anchor="ctr"/>
                </a:tc>
              </a:tr>
              <a:tr h="373543">
                <a:tc>
                  <a:txBody>
                    <a:bodyPr/>
                    <a:lstStyle/>
                    <a:p>
                      <a:pPr algn="l" rtl="0" fontAlgn="ctr"/>
                      <a:r>
                        <a:rPr lang="en-US" sz="1000" u="none" strike="noStrike" dirty="0">
                          <a:effectLst/>
                        </a:rPr>
                        <a:t>Florida</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26</a:t>
                      </a:r>
                      <a:endParaRPr lang="en-US" sz="1000" b="0" i="0" u="none" strike="noStrike" dirty="0">
                        <a:solidFill>
                          <a:srgbClr val="292934"/>
                        </a:solidFill>
                        <a:effectLst/>
                        <a:latin typeface="Arial" panose="020B0604020202020204" pitchFamily="34" charset="0"/>
                      </a:endParaRPr>
                    </a:p>
                  </a:txBody>
                  <a:tcPr marL="6105" marR="6105" marT="6105" marB="0" anchor="ctr">
                    <a:solidFill>
                      <a:schemeClr val="accent1">
                        <a:lumMod val="60000"/>
                        <a:lumOff val="40000"/>
                      </a:schemeClr>
                    </a:solidFill>
                  </a:tcPr>
                </a:tc>
                <a:tc>
                  <a:txBody>
                    <a:bodyPr/>
                    <a:lstStyle/>
                    <a:p>
                      <a:pPr algn="ctr" rtl="0" fontAlgn="ctr"/>
                      <a:r>
                        <a:rPr lang="en-US" sz="1000" u="none" strike="noStrike" dirty="0">
                          <a:effectLst/>
                        </a:rPr>
                        <a:t>29</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27</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38</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27</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20</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27</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37</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18</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sng" strike="noStrike" dirty="0">
                          <a:effectLst/>
                        </a:rPr>
                        <a:t>16</a:t>
                      </a:r>
                      <a:endParaRPr lang="en-US" sz="1000" b="0" i="0" u="sng"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18</a:t>
                      </a:r>
                      <a:endParaRPr lang="en-US" sz="1000" b="0" i="0" u="none" strike="noStrike" dirty="0">
                        <a:solidFill>
                          <a:srgbClr val="292934"/>
                        </a:solidFill>
                        <a:effectLst/>
                        <a:latin typeface="Arial" panose="020B0604020202020204" pitchFamily="34" charset="0"/>
                      </a:endParaRPr>
                    </a:p>
                  </a:txBody>
                  <a:tcPr marL="6105" marR="6105" marT="6105" marB="0" anchor="ctr"/>
                </a:tc>
              </a:tr>
              <a:tr h="414798">
                <a:tc>
                  <a:txBody>
                    <a:bodyPr/>
                    <a:lstStyle/>
                    <a:p>
                      <a:pPr algn="l" rtl="0" fontAlgn="ctr"/>
                      <a:r>
                        <a:rPr lang="en-US" sz="1000" u="none" strike="noStrike" dirty="0">
                          <a:effectLst/>
                        </a:rPr>
                        <a:t>Georgia</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22</a:t>
                      </a:r>
                      <a:endParaRPr lang="en-US" sz="1000" b="0" i="0" u="none" strike="noStrike" dirty="0">
                        <a:solidFill>
                          <a:srgbClr val="292934"/>
                        </a:solidFill>
                        <a:effectLst/>
                        <a:latin typeface="Arial" panose="020B0604020202020204" pitchFamily="34" charset="0"/>
                      </a:endParaRPr>
                    </a:p>
                  </a:txBody>
                  <a:tcPr marL="6105" marR="6105" marT="6105" marB="0" anchor="ctr">
                    <a:solidFill>
                      <a:schemeClr val="accent1">
                        <a:lumMod val="60000"/>
                        <a:lumOff val="40000"/>
                      </a:schemeClr>
                    </a:solidFill>
                  </a:tcPr>
                </a:tc>
                <a:tc>
                  <a:txBody>
                    <a:bodyPr/>
                    <a:lstStyle/>
                    <a:p>
                      <a:pPr algn="ctr" rtl="0" fontAlgn="ctr"/>
                      <a:r>
                        <a:rPr lang="en-US" sz="1000" u="none" strike="noStrike" dirty="0">
                          <a:effectLst/>
                        </a:rPr>
                        <a:t>23</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11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sng" strike="noStrike" dirty="0">
                          <a:effectLst/>
                        </a:rPr>
                        <a:t>4</a:t>
                      </a:r>
                      <a:endParaRPr lang="en-US" sz="1000" b="0" i="0" u="sng"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24</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21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22</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sng" strike="noStrike" dirty="0">
                          <a:effectLst/>
                        </a:rPr>
                        <a:t>17</a:t>
                      </a:r>
                      <a:endParaRPr lang="en-US" sz="1000" b="0" i="0" u="sng"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32</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30</a:t>
                      </a:r>
                      <a:endParaRPr lang="en-US" sz="1000" b="0" i="0" u="none" strike="noStrike" dirty="0">
                        <a:solidFill>
                          <a:srgbClr val="292934"/>
                        </a:solidFill>
                        <a:effectLst/>
                        <a:latin typeface="Arial" panose="020B0604020202020204" pitchFamily="34" charset="0"/>
                      </a:endParaRPr>
                    </a:p>
                  </a:txBody>
                  <a:tcPr marL="6105" marR="6105" marT="6105" marB="0" anchor="ctr"/>
                </a:tc>
              </a:tr>
              <a:tr h="373543">
                <a:tc>
                  <a:txBody>
                    <a:bodyPr/>
                    <a:lstStyle/>
                    <a:p>
                      <a:pPr algn="l" rtl="0" fontAlgn="ctr"/>
                      <a:r>
                        <a:rPr lang="en-US" sz="1000" u="none" strike="noStrike" dirty="0">
                          <a:effectLst/>
                        </a:rPr>
                        <a:t>Louisiana</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33</a:t>
                      </a:r>
                      <a:endParaRPr lang="en-US" sz="1000" b="0" i="0" u="none" strike="noStrike" dirty="0">
                        <a:solidFill>
                          <a:srgbClr val="292934"/>
                        </a:solidFill>
                        <a:effectLst/>
                        <a:latin typeface="Arial" panose="020B0604020202020204" pitchFamily="34" charset="0"/>
                      </a:endParaRPr>
                    </a:p>
                  </a:txBody>
                  <a:tcPr marL="6105" marR="6105" marT="6105" marB="0" anchor="ctr">
                    <a:solidFill>
                      <a:schemeClr val="accent1">
                        <a:lumMod val="60000"/>
                        <a:lumOff val="40000"/>
                      </a:schemeClr>
                    </a:solidFill>
                  </a:tcPr>
                </a:tc>
                <a:tc>
                  <a:txBody>
                    <a:bodyPr/>
                    <a:lstStyle/>
                    <a:p>
                      <a:pPr algn="ctr" rtl="0" fontAlgn="ctr"/>
                      <a:r>
                        <a:rPr lang="en-US" sz="1000" u="none" strike="noStrike" dirty="0">
                          <a:effectLst/>
                        </a:rPr>
                        <a:t>32</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24</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12</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21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25</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37</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40</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46</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45</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44</a:t>
                      </a:r>
                      <a:endParaRPr lang="en-US" sz="1000" b="0" i="0" u="none" strike="noStrike" dirty="0">
                        <a:solidFill>
                          <a:srgbClr val="292934"/>
                        </a:solidFill>
                        <a:effectLst/>
                        <a:latin typeface="Arial" panose="020B0604020202020204" pitchFamily="34" charset="0"/>
                      </a:endParaRPr>
                    </a:p>
                  </a:txBody>
                  <a:tcPr marL="6105" marR="6105" marT="6105" marB="0" anchor="ctr"/>
                </a:tc>
              </a:tr>
              <a:tr h="373543">
                <a:tc>
                  <a:txBody>
                    <a:bodyPr/>
                    <a:lstStyle/>
                    <a:p>
                      <a:pPr algn="l" rtl="0" fontAlgn="ctr"/>
                      <a:r>
                        <a:rPr lang="en-US" sz="1000" u="none" strike="noStrike" dirty="0">
                          <a:effectLst/>
                        </a:rPr>
                        <a:t>Mississippi</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smtClean="0">
                          <a:effectLst/>
                        </a:rPr>
                        <a:t>51</a:t>
                      </a:r>
                      <a:endParaRPr lang="en-US" sz="1000" b="0" i="0" u="none" strike="noStrike" dirty="0">
                        <a:solidFill>
                          <a:srgbClr val="292934"/>
                        </a:solidFill>
                        <a:effectLst/>
                        <a:latin typeface="Arial" panose="020B0604020202020204" pitchFamily="34" charset="0"/>
                      </a:endParaRPr>
                    </a:p>
                  </a:txBody>
                  <a:tcPr marL="6105" marR="6105" marT="6105" marB="0" anchor="ctr">
                    <a:solidFill>
                      <a:schemeClr val="accent1">
                        <a:lumMod val="60000"/>
                        <a:lumOff val="40000"/>
                      </a:schemeClr>
                    </a:solidFill>
                  </a:tcPr>
                </a:tc>
                <a:tc>
                  <a:txBody>
                    <a:bodyPr/>
                    <a:lstStyle/>
                    <a:p>
                      <a:pPr algn="ctr" rtl="0" fontAlgn="ctr"/>
                      <a:r>
                        <a:rPr lang="en-US" sz="1000" u="none" strike="noStrike" dirty="0">
                          <a:effectLst/>
                        </a:rPr>
                        <a:t>51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51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51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51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51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51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51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51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51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51</a:t>
                      </a:r>
                      <a:endParaRPr lang="en-US" sz="1000" b="0" i="0" u="none" strike="noStrike" dirty="0">
                        <a:solidFill>
                          <a:srgbClr val="292934"/>
                        </a:solidFill>
                        <a:effectLst/>
                        <a:latin typeface="Arial" panose="020B0604020202020204" pitchFamily="34" charset="0"/>
                      </a:endParaRPr>
                    </a:p>
                  </a:txBody>
                  <a:tcPr marL="6105" marR="6105" marT="6105" marB="0" anchor="ctr"/>
                </a:tc>
              </a:tr>
              <a:tr h="733746">
                <a:tc>
                  <a:txBody>
                    <a:bodyPr/>
                    <a:lstStyle/>
                    <a:p>
                      <a:pPr algn="l" rtl="0" fontAlgn="ctr"/>
                      <a:r>
                        <a:rPr lang="en-US" sz="1000" u="none" strike="noStrike" dirty="0">
                          <a:effectLst/>
                        </a:rPr>
                        <a:t>North Carolina</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37</a:t>
                      </a:r>
                      <a:endParaRPr lang="en-US" sz="1000" b="0" i="0" u="none" strike="noStrike" dirty="0">
                        <a:solidFill>
                          <a:srgbClr val="292934"/>
                        </a:solidFill>
                        <a:effectLst/>
                        <a:latin typeface="Arial" panose="020B0604020202020204" pitchFamily="34" charset="0"/>
                      </a:endParaRPr>
                    </a:p>
                  </a:txBody>
                  <a:tcPr marL="6105" marR="6105" marT="6105" marB="0" anchor="ctr">
                    <a:solidFill>
                      <a:schemeClr val="accent1">
                        <a:lumMod val="60000"/>
                        <a:lumOff val="40000"/>
                      </a:schemeClr>
                    </a:solidFill>
                  </a:tcPr>
                </a:tc>
                <a:tc>
                  <a:txBody>
                    <a:bodyPr/>
                    <a:lstStyle/>
                    <a:p>
                      <a:pPr algn="ctr" rtl="0" fontAlgn="ctr"/>
                      <a:r>
                        <a:rPr lang="en-US" sz="1000" u="none" strike="noStrike" dirty="0">
                          <a:effectLst/>
                        </a:rPr>
                        <a:t>38</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34</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24</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45</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44</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43</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34</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36</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35</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34</a:t>
                      </a:r>
                      <a:endParaRPr lang="en-US" sz="1000" b="0" i="0" u="none" strike="noStrike" dirty="0">
                        <a:solidFill>
                          <a:srgbClr val="292934"/>
                        </a:solidFill>
                        <a:effectLst/>
                        <a:latin typeface="Arial" panose="020B0604020202020204" pitchFamily="34" charset="0"/>
                      </a:endParaRPr>
                    </a:p>
                  </a:txBody>
                  <a:tcPr marL="6105" marR="6105" marT="6105" marB="0" anchor="ctr"/>
                </a:tc>
              </a:tr>
              <a:tr h="840473">
                <a:tc>
                  <a:txBody>
                    <a:bodyPr/>
                    <a:lstStyle/>
                    <a:p>
                      <a:pPr algn="l" rtl="0" fontAlgn="ctr"/>
                      <a:r>
                        <a:rPr lang="en-US" sz="1200" u="none" strike="noStrike" dirty="0">
                          <a:effectLst/>
                        </a:rPr>
                        <a:t>South Carolina</a:t>
                      </a:r>
                      <a:endParaRPr lang="en-US" sz="12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200" u="sng" strike="noStrike" dirty="0">
                          <a:effectLst/>
                        </a:rPr>
                        <a:t>15</a:t>
                      </a:r>
                      <a:endParaRPr lang="en-US" sz="1200" b="0" i="0" u="sng" strike="noStrike" dirty="0">
                        <a:solidFill>
                          <a:srgbClr val="292934"/>
                        </a:solidFill>
                        <a:effectLst/>
                        <a:latin typeface="Arial" panose="020B0604020202020204" pitchFamily="34" charset="0"/>
                      </a:endParaRPr>
                    </a:p>
                  </a:txBody>
                  <a:tcPr marL="6105" marR="6105" marT="6105" marB="0" anchor="ctr">
                    <a:solidFill>
                      <a:srgbClr val="FF0000"/>
                    </a:solidFill>
                  </a:tcPr>
                </a:tc>
                <a:tc>
                  <a:txBody>
                    <a:bodyPr/>
                    <a:lstStyle/>
                    <a:p>
                      <a:pPr algn="ctr" rtl="0" fontAlgn="ctr"/>
                      <a:r>
                        <a:rPr lang="en-US" sz="1200" u="sng" strike="noStrike" dirty="0">
                          <a:effectLst/>
                        </a:rPr>
                        <a:t>14</a:t>
                      </a:r>
                      <a:endParaRPr lang="en-US" sz="1200" b="0" i="0" u="sng"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200" u="sng" strike="noStrike" dirty="0">
                          <a:effectLst/>
                        </a:rPr>
                        <a:t>9</a:t>
                      </a:r>
                      <a:endParaRPr lang="en-US" sz="1200" b="0" i="0" u="sng"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200" u="none" strike="noStrike" dirty="0">
                          <a:effectLst/>
                        </a:rPr>
                        <a:t>6</a:t>
                      </a:r>
                      <a:endParaRPr lang="en-US" sz="12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200" u="sng" strike="noStrike" dirty="0">
                          <a:effectLst/>
                        </a:rPr>
                        <a:t>12</a:t>
                      </a:r>
                      <a:endParaRPr lang="en-US" sz="1200" b="0" i="0" u="sng"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200" u="sng" strike="noStrike" dirty="0">
                          <a:effectLst/>
                        </a:rPr>
                        <a:t>13</a:t>
                      </a:r>
                      <a:endParaRPr lang="en-US" sz="1200" b="0" i="0" u="sng"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200" u="sng" strike="noStrike" dirty="0">
                          <a:effectLst/>
                        </a:rPr>
                        <a:t>16</a:t>
                      </a:r>
                      <a:endParaRPr lang="en-US" sz="1200" b="0" i="0" u="sng"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200" u="none" strike="noStrike" dirty="0">
                          <a:effectLst/>
                        </a:rPr>
                        <a:t>35</a:t>
                      </a:r>
                      <a:endParaRPr lang="en-US" sz="12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200" u="sng" strike="noStrike" dirty="0">
                          <a:effectLst/>
                        </a:rPr>
                        <a:t>17</a:t>
                      </a:r>
                      <a:endParaRPr lang="en-US" sz="1200" b="0" i="0" u="sng"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200" u="none" strike="noStrike" dirty="0">
                          <a:effectLst/>
                        </a:rPr>
                        <a:t>17</a:t>
                      </a:r>
                      <a:endParaRPr lang="en-US" sz="12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200" u="sng" strike="noStrike" dirty="0">
                          <a:effectLst/>
                        </a:rPr>
                        <a:t>15</a:t>
                      </a:r>
                      <a:endParaRPr lang="en-US" sz="1200" b="0" i="0" u="sng" strike="noStrike" dirty="0">
                        <a:solidFill>
                          <a:srgbClr val="292934"/>
                        </a:solidFill>
                        <a:effectLst/>
                        <a:latin typeface="Arial" panose="020B0604020202020204" pitchFamily="34" charset="0"/>
                      </a:endParaRPr>
                    </a:p>
                  </a:txBody>
                  <a:tcPr marL="6105" marR="6105" marT="6105" marB="0" anchor="ctr"/>
                </a:tc>
              </a:tr>
              <a:tr h="373543">
                <a:tc>
                  <a:txBody>
                    <a:bodyPr/>
                    <a:lstStyle/>
                    <a:p>
                      <a:pPr algn="l" rtl="0" fontAlgn="ctr"/>
                      <a:r>
                        <a:rPr lang="en-US" sz="1000" u="none" strike="noStrike" dirty="0">
                          <a:effectLst/>
                        </a:rPr>
                        <a:t>Tennessee</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41</a:t>
                      </a:r>
                      <a:endParaRPr lang="en-US" sz="1000" b="0" i="0" u="none" strike="noStrike" dirty="0">
                        <a:solidFill>
                          <a:srgbClr val="292934"/>
                        </a:solidFill>
                        <a:effectLst/>
                        <a:latin typeface="Arial" panose="020B0604020202020204" pitchFamily="34" charset="0"/>
                      </a:endParaRPr>
                    </a:p>
                  </a:txBody>
                  <a:tcPr marL="6105" marR="6105" marT="6105" marB="0" anchor="ctr">
                    <a:solidFill>
                      <a:schemeClr val="accent1">
                        <a:lumMod val="60000"/>
                        <a:lumOff val="40000"/>
                      </a:schemeClr>
                    </a:solidFill>
                  </a:tcPr>
                </a:tc>
                <a:tc>
                  <a:txBody>
                    <a:bodyPr/>
                    <a:lstStyle/>
                    <a:p>
                      <a:pPr algn="ctr" rtl="0" fontAlgn="ctr"/>
                      <a:r>
                        <a:rPr lang="en-US" sz="1000" u="none" strike="noStrike" dirty="0">
                          <a:effectLst/>
                        </a:rPr>
                        <a:t>35</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32</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47</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46</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42</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45</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43</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40</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42</a:t>
                      </a:r>
                      <a:endParaRPr lang="en-US" sz="1000" b="0" i="0" u="none" strike="noStrike" dirty="0">
                        <a:solidFill>
                          <a:srgbClr val="292934"/>
                        </a:solidFill>
                        <a:effectLst/>
                        <a:latin typeface="Arial" panose="020B0604020202020204" pitchFamily="34" charset="0"/>
                      </a:endParaRPr>
                    </a:p>
                  </a:txBody>
                  <a:tcPr marL="6105" marR="6105" marT="6105" marB="0" anchor="ctr"/>
                </a:tc>
              </a:tr>
              <a:tr h="373543">
                <a:tc>
                  <a:txBody>
                    <a:bodyPr/>
                    <a:lstStyle/>
                    <a:p>
                      <a:pPr algn="l" rtl="0" fontAlgn="ctr"/>
                      <a:r>
                        <a:rPr lang="en-US" sz="1000" u="none" strike="noStrike" dirty="0">
                          <a:effectLst/>
                        </a:rPr>
                        <a:t>Virginia</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43</a:t>
                      </a:r>
                      <a:endParaRPr lang="en-US" sz="1000" b="0" i="0" u="none" strike="noStrike" dirty="0">
                        <a:solidFill>
                          <a:srgbClr val="292934"/>
                        </a:solidFill>
                        <a:effectLst/>
                        <a:latin typeface="Arial" panose="020B0604020202020204" pitchFamily="34" charset="0"/>
                      </a:endParaRPr>
                    </a:p>
                  </a:txBody>
                  <a:tcPr marL="6105" marR="6105" marT="6105" marB="0" anchor="ctr">
                    <a:solidFill>
                      <a:schemeClr val="accent1">
                        <a:lumMod val="60000"/>
                        <a:lumOff val="40000"/>
                      </a:schemeClr>
                    </a:solidFill>
                  </a:tcPr>
                </a:tc>
                <a:tc>
                  <a:txBody>
                    <a:bodyPr/>
                    <a:lstStyle/>
                    <a:p>
                      <a:pPr algn="ctr" rtl="0" fontAlgn="ctr"/>
                      <a:r>
                        <a:rPr lang="en-US" sz="1000" u="none" strike="noStrike" dirty="0">
                          <a:effectLst/>
                        </a:rPr>
                        <a:t>28</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49</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47</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47</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38</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42</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41</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47</a:t>
                      </a:r>
                      <a:endParaRPr lang="en-US" sz="1000" b="0" i="0" u="none" strike="noStrike" dirty="0">
                        <a:solidFill>
                          <a:srgbClr val="292934"/>
                        </a:solidFill>
                        <a:effectLst/>
                        <a:latin typeface="Arial" panose="020B0604020202020204" pitchFamily="34" charset="0"/>
                      </a:endParaRPr>
                    </a:p>
                  </a:txBody>
                  <a:tcPr marL="6105" marR="6105" marT="6105" marB="0" anchor="ctr"/>
                </a:tc>
                <a:tc>
                  <a:txBody>
                    <a:bodyPr/>
                    <a:lstStyle/>
                    <a:p>
                      <a:pPr algn="ctr" rtl="0" fontAlgn="ctr"/>
                      <a:r>
                        <a:rPr lang="en-US" sz="1000" u="none" strike="noStrike" dirty="0">
                          <a:effectLst/>
                        </a:rPr>
                        <a:t>45</a:t>
                      </a:r>
                      <a:endParaRPr lang="en-US" sz="1000" b="0" i="0" u="none" strike="noStrike" dirty="0">
                        <a:solidFill>
                          <a:srgbClr val="292934"/>
                        </a:solidFill>
                        <a:effectLst/>
                        <a:latin typeface="Arial" panose="020B0604020202020204" pitchFamily="34" charset="0"/>
                      </a:endParaRPr>
                    </a:p>
                  </a:txBody>
                  <a:tcPr marL="6105" marR="6105" marT="6105" marB="0" anchor="ctr"/>
                </a:tc>
              </a:tr>
            </a:tbl>
          </a:graphicData>
        </a:graphic>
      </p:graphicFrame>
    </p:spTree>
    <p:extLst>
      <p:ext uri="{BB962C8B-B14F-4D97-AF65-F5344CB8AC3E}">
        <p14:creationId xmlns:p14="http://schemas.microsoft.com/office/powerpoint/2010/main" val="2131804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DDSN Enterprise Performance Management</a:t>
            </a:r>
          </a:p>
        </p:txBody>
      </p:sp>
      <p:sp>
        <p:nvSpPr>
          <p:cNvPr id="3" name="Slide Number Placeholder 2"/>
          <p:cNvSpPr>
            <a:spLocks noGrp="1"/>
          </p:cNvSpPr>
          <p:nvPr>
            <p:ph type="sldNum" sz="quarter" idx="12"/>
          </p:nvPr>
        </p:nvSpPr>
        <p:spPr/>
        <p:txBody>
          <a:bodyPr/>
          <a:lstStyle/>
          <a:p>
            <a:pPr>
              <a:defRPr/>
            </a:pPr>
            <a:fld id="{C2E0F9FD-BA8A-4314-AAA7-A5B4E7982A7D}" type="slidenum">
              <a:rPr lang="en-US" smtClean="0">
                <a:solidFill>
                  <a:srgbClr val="8CADAE">
                    <a:shade val="75000"/>
                  </a:srgbClr>
                </a:solidFill>
              </a:rPr>
              <a:pPr>
                <a:defRPr/>
              </a:pPr>
              <a:t>12</a:t>
            </a:fld>
            <a:endParaRPr lang="en-US" dirty="0">
              <a:solidFill>
                <a:srgbClr val="8CADAE">
                  <a:shade val="75000"/>
                </a:srgbClr>
              </a:solidFill>
            </a:endParaRPr>
          </a:p>
        </p:txBody>
      </p:sp>
      <p:sp>
        <p:nvSpPr>
          <p:cNvPr id="4" name="Content Placeholder 3"/>
          <p:cNvSpPr>
            <a:spLocks noGrp="1"/>
          </p:cNvSpPr>
          <p:nvPr>
            <p:ph sz="quarter" idx="1"/>
          </p:nvPr>
        </p:nvSpPr>
        <p:spPr/>
        <p:txBody>
          <a:bodyPr/>
          <a:lstStyle/>
          <a:p>
            <a:pPr marL="0" indent="0">
              <a:buNone/>
            </a:pPr>
            <a:r>
              <a:rPr lang="en-US" sz="4000" dirty="0" smtClean="0"/>
              <a:t>II. </a:t>
            </a:r>
            <a:r>
              <a:rPr lang="en-US" sz="4000" u="sng" dirty="0" smtClean="0"/>
              <a:t>Tactical </a:t>
            </a:r>
            <a:r>
              <a:rPr lang="en-US" sz="4000" u="sng" dirty="0"/>
              <a:t>Project </a:t>
            </a:r>
            <a:r>
              <a:rPr lang="en-US" sz="4000" u="sng" dirty="0" smtClean="0"/>
              <a:t>Progress/Completion Tracked </a:t>
            </a:r>
            <a:r>
              <a:rPr lang="en-US" sz="4000" dirty="0" smtClean="0"/>
              <a:t>	</a:t>
            </a:r>
            <a:r>
              <a:rPr lang="en-US" sz="4000" u="sng" dirty="0" smtClean="0"/>
              <a:t>by Executive Management</a:t>
            </a:r>
          </a:p>
          <a:p>
            <a:pPr marL="0" indent="0">
              <a:buNone/>
            </a:pPr>
            <a:endParaRPr lang="en-US" sz="1800" u="sng" dirty="0"/>
          </a:p>
          <a:p>
            <a:r>
              <a:rPr lang="en-US" sz="3600" dirty="0" smtClean="0"/>
              <a:t>Address a problem</a:t>
            </a:r>
          </a:p>
          <a:p>
            <a:pPr marL="0" indent="0">
              <a:buNone/>
            </a:pPr>
            <a:endParaRPr lang="en-US" sz="1800" dirty="0"/>
          </a:p>
          <a:p>
            <a:r>
              <a:rPr lang="en-US" sz="3600" dirty="0" smtClean="0"/>
              <a:t>Improve operational capacity, capabilities, or results</a:t>
            </a:r>
          </a:p>
          <a:p>
            <a:pPr marL="0" indent="0">
              <a:buNone/>
            </a:pPr>
            <a:endParaRPr lang="en-US" sz="4000" u="sng" dirty="0"/>
          </a:p>
          <a:p>
            <a:pPr marL="0" indent="0">
              <a:buNone/>
            </a:pPr>
            <a:endParaRPr lang="en-US" sz="4000" dirty="0" smtClean="0"/>
          </a:p>
          <a:p>
            <a:pPr marL="0" indent="0" algn="ctr">
              <a:buNone/>
            </a:pPr>
            <a:r>
              <a:rPr lang="en-US" sz="4000" dirty="0" smtClean="0"/>
              <a:t>    </a:t>
            </a:r>
            <a:endParaRPr lang="en-US" sz="4000" u="sng" dirty="0"/>
          </a:p>
          <a:p>
            <a:pPr marL="0" indent="0">
              <a:buNone/>
            </a:pPr>
            <a:endParaRPr lang="en-US" sz="2400" dirty="0"/>
          </a:p>
        </p:txBody>
      </p:sp>
    </p:spTree>
    <p:extLst>
      <p:ext uri="{BB962C8B-B14F-4D97-AF65-F5344CB8AC3E}">
        <p14:creationId xmlns:p14="http://schemas.microsoft.com/office/powerpoint/2010/main" val="475616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9E86074-C205-4770-ADED-27368BF31AA3}" type="slidenum">
              <a:rPr lang="en-US" smtClean="0">
                <a:solidFill>
                  <a:prstClr val="black">
                    <a:tint val="75000"/>
                  </a:prstClr>
                </a:solidFill>
              </a:rPr>
              <a:pPr/>
              <a:t>13</a:t>
            </a:fld>
            <a:endParaRPr lang="en-US" dirty="0">
              <a:solidFill>
                <a:prstClr val="black">
                  <a:tint val="75000"/>
                </a:prstClr>
              </a:solidFill>
            </a:endParaRPr>
          </a:p>
        </p:txBody>
      </p:sp>
      <p:sp>
        <p:nvSpPr>
          <p:cNvPr id="7" name="Rectangle 6"/>
          <p:cNvSpPr/>
          <p:nvPr/>
        </p:nvSpPr>
        <p:spPr>
          <a:xfrm>
            <a:off x="162961" y="135800"/>
            <a:ext cx="11869093" cy="5509200"/>
          </a:xfrm>
          <a:prstGeom prst="rect">
            <a:avLst/>
          </a:prstGeom>
        </p:spPr>
        <p:txBody>
          <a:bodyPr wrap="square">
            <a:spAutoFit/>
          </a:bodyPr>
          <a:lstStyle/>
          <a:p>
            <a:pPr algn="ctr"/>
            <a:endParaRPr lang="en-US" sz="4800" dirty="0">
              <a:solidFill>
                <a:prstClr val="black"/>
              </a:solidFill>
            </a:endParaRPr>
          </a:p>
          <a:p>
            <a:endParaRPr lang="en-US" sz="1600" dirty="0">
              <a:solidFill>
                <a:prstClr val="black"/>
              </a:solidFill>
            </a:endParaRPr>
          </a:p>
          <a:p>
            <a:endParaRPr lang="en-US" sz="1600" dirty="0">
              <a:solidFill>
                <a:prstClr val="black"/>
              </a:solidFill>
            </a:endParaRPr>
          </a:p>
          <a:p>
            <a:endParaRPr lang="en-US" sz="1600" dirty="0">
              <a:solidFill>
                <a:prstClr val="black"/>
              </a:solidFill>
            </a:endParaRPr>
          </a:p>
          <a:p>
            <a:pPr algn="ctr"/>
            <a:endParaRPr lang="en-US" sz="4800" dirty="0">
              <a:solidFill>
                <a:prstClr val="black"/>
              </a:solidFill>
            </a:endParaRPr>
          </a:p>
          <a:p>
            <a:pPr algn="ctr"/>
            <a:endParaRPr lang="en-US" sz="4800" dirty="0">
              <a:solidFill>
                <a:prstClr val="black"/>
              </a:solidFill>
            </a:endParaRPr>
          </a:p>
          <a:p>
            <a:pPr algn="ctr"/>
            <a:endParaRPr lang="en-US" sz="1600" dirty="0">
              <a:solidFill>
                <a:prstClr val="black"/>
              </a:solidFill>
            </a:endParaRPr>
          </a:p>
          <a:p>
            <a:pPr algn="ctr"/>
            <a:endParaRPr lang="en-US" sz="1600" dirty="0">
              <a:solidFill>
                <a:prstClr val="black"/>
              </a:solidFill>
            </a:endParaRPr>
          </a:p>
          <a:p>
            <a:pPr algn="ctr"/>
            <a:endParaRPr lang="en-US" sz="1600" dirty="0">
              <a:solidFill>
                <a:prstClr val="black"/>
              </a:solidFill>
            </a:endParaRPr>
          </a:p>
          <a:p>
            <a:pPr algn="ctr"/>
            <a:endParaRPr lang="en-US" sz="1600" dirty="0">
              <a:solidFill>
                <a:prstClr val="black"/>
              </a:solidFill>
            </a:endParaRPr>
          </a:p>
          <a:p>
            <a:endParaRPr lang="en-US" sz="4800" dirty="0">
              <a:solidFill>
                <a:prstClr val="black"/>
              </a:solidFill>
            </a:endParaRPr>
          </a:p>
          <a:p>
            <a:endParaRPr lang="en-US" sz="4800" dirty="0">
              <a:solidFill>
                <a:prstClr val="black"/>
              </a:solidFill>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916976547"/>
              </p:ext>
            </p:extLst>
          </p:nvPr>
        </p:nvGraphicFramePr>
        <p:xfrm>
          <a:off x="1280437" y="366416"/>
          <a:ext cx="9634139" cy="6355059"/>
        </p:xfrm>
        <a:graphic>
          <a:graphicData uri="http://schemas.openxmlformats.org/presentationml/2006/ole">
            <mc:AlternateContent xmlns:mc="http://schemas.openxmlformats.org/markup-compatibility/2006">
              <mc:Choice xmlns:v="urn:schemas-microsoft-com:vml" Requires="v">
                <p:oleObj spid="_x0000_s23606" name="Worksheet" r:id="rId5" imgW="10182099" imgH="6748589" progId="Excel.Sheet.12">
                  <p:embed/>
                </p:oleObj>
              </mc:Choice>
              <mc:Fallback>
                <p:oleObj name="Worksheet" r:id="rId5" imgW="10182099" imgH="6748589" progId="Excel.Sheet.12">
                  <p:embed/>
                  <p:pic>
                    <p:nvPicPr>
                      <p:cNvPr id="0" name=""/>
                      <p:cNvPicPr/>
                      <p:nvPr/>
                    </p:nvPicPr>
                    <p:blipFill>
                      <a:blip r:embed="rId6"/>
                      <a:stretch>
                        <a:fillRect/>
                      </a:stretch>
                    </p:blipFill>
                    <p:spPr>
                      <a:xfrm>
                        <a:off x="1280437" y="366416"/>
                        <a:ext cx="9634139" cy="6355059"/>
                      </a:xfrm>
                      <a:prstGeom prst="rect">
                        <a:avLst/>
                      </a:prstGeom>
                    </p:spPr>
                  </p:pic>
                </p:oleObj>
              </mc:Fallback>
            </mc:AlternateContent>
          </a:graphicData>
        </a:graphic>
      </p:graphicFrame>
    </p:spTree>
    <p:extLst>
      <p:ext uri="{BB962C8B-B14F-4D97-AF65-F5344CB8AC3E}">
        <p14:creationId xmlns:p14="http://schemas.microsoft.com/office/powerpoint/2010/main" val="1110016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DDSN </a:t>
            </a:r>
            <a:r>
              <a:rPr lang="en-US" dirty="0" smtClean="0"/>
              <a:t>Enterprise Performance </a:t>
            </a:r>
            <a:r>
              <a:rPr lang="en-US" dirty="0"/>
              <a:t>Management</a:t>
            </a:r>
          </a:p>
        </p:txBody>
      </p:sp>
      <p:sp>
        <p:nvSpPr>
          <p:cNvPr id="3" name="Slide Number Placeholder 2"/>
          <p:cNvSpPr>
            <a:spLocks noGrp="1"/>
          </p:cNvSpPr>
          <p:nvPr>
            <p:ph type="sldNum" sz="quarter" idx="12"/>
          </p:nvPr>
        </p:nvSpPr>
        <p:spPr/>
        <p:txBody>
          <a:bodyPr/>
          <a:lstStyle/>
          <a:p>
            <a:pPr>
              <a:defRPr/>
            </a:pPr>
            <a:fld id="{C2E0F9FD-BA8A-4314-AAA7-A5B4E7982A7D}" type="slidenum">
              <a:rPr lang="en-US" smtClean="0">
                <a:solidFill>
                  <a:srgbClr val="8CADAE">
                    <a:shade val="75000"/>
                  </a:srgbClr>
                </a:solidFill>
              </a:rPr>
              <a:pPr>
                <a:defRPr/>
              </a:pPr>
              <a:t>14</a:t>
            </a:fld>
            <a:endParaRPr lang="en-US" dirty="0">
              <a:solidFill>
                <a:srgbClr val="8CADAE">
                  <a:shade val="75000"/>
                </a:srgbClr>
              </a:solidFill>
            </a:endParaRPr>
          </a:p>
        </p:txBody>
      </p:sp>
      <p:sp>
        <p:nvSpPr>
          <p:cNvPr id="4" name="Content Placeholder 3"/>
          <p:cNvSpPr>
            <a:spLocks noGrp="1"/>
          </p:cNvSpPr>
          <p:nvPr>
            <p:ph sz="quarter" idx="1"/>
          </p:nvPr>
        </p:nvSpPr>
        <p:spPr>
          <a:xfrm>
            <a:off x="462122" y="1562766"/>
            <a:ext cx="11319414" cy="4666584"/>
          </a:xfrm>
        </p:spPr>
        <p:txBody>
          <a:bodyPr/>
          <a:lstStyle/>
          <a:p>
            <a:pPr marL="0" indent="0">
              <a:buNone/>
            </a:pPr>
            <a:r>
              <a:rPr lang="en-US" sz="2800" dirty="0" smtClean="0"/>
              <a:t>III. </a:t>
            </a:r>
            <a:r>
              <a:rPr lang="en-US" sz="2800" u="sng" dirty="0" smtClean="0"/>
              <a:t>EPM 1.0 Quarterly Reporting - Critical </a:t>
            </a:r>
            <a:r>
              <a:rPr lang="en-US" sz="2800" u="sng" dirty="0"/>
              <a:t>System Performance </a:t>
            </a:r>
            <a:r>
              <a:rPr lang="en-US" sz="2800" dirty="0"/>
              <a:t>	</a:t>
            </a:r>
            <a:r>
              <a:rPr lang="en-US" sz="2800" u="sng" dirty="0" smtClean="0"/>
              <a:t>Measures (aka 10 Foot View)</a:t>
            </a:r>
            <a:r>
              <a:rPr lang="en-US" sz="2800" dirty="0" smtClean="0"/>
              <a:t>:</a:t>
            </a:r>
            <a:r>
              <a:rPr lang="en-US" sz="2800" dirty="0"/>
              <a:t> </a:t>
            </a:r>
          </a:p>
          <a:p>
            <a:pPr marL="0" lvl="0" indent="0">
              <a:buNone/>
            </a:pPr>
            <a:endParaRPr lang="en-US" sz="1000" dirty="0" smtClean="0"/>
          </a:p>
          <a:p>
            <a:r>
              <a:rPr lang="en-US" sz="2800" dirty="0" smtClean="0"/>
              <a:t>Measuring the results &amp; activity of </a:t>
            </a:r>
            <a:r>
              <a:rPr lang="en-US" sz="2800" b="1" u="sng" dirty="0" smtClean="0"/>
              <a:t>critical systems</a:t>
            </a:r>
            <a:r>
              <a:rPr lang="en-US" sz="2800" dirty="0" smtClean="0"/>
              <a:t> establishes accountability at both the overall system level and the subsystems/process step levels.  Fixing accountability is a natural motivator to empower, as well as provide healthy positive focus.  "What gets measured, gets done."    </a:t>
            </a:r>
          </a:p>
          <a:p>
            <a:pPr marL="0" indent="0">
              <a:buNone/>
            </a:pPr>
            <a:endParaRPr lang="en-US" sz="1000" dirty="0" smtClean="0"/>
          </a:p>
          <a:p>
            <a:r>
              <a:rPr lang="en-US" sz="2800" dirty="0" smtClean="0"/>
              <a:t>Without accurate measures refreshed on a standard cycle to measure progress (or not), continuous improvement is difficult and certainly not sustainable.  </a:t>
            </a:r>
          </a:p>
          <a:p>
            <a:pPr marL="0" indent="0">
              <a:buNone/>
            </a:pPr>
            <a:endParaRPr lang="en-US" sz="1100" dirty="0"/>
          </a:p>
          <a:p>
            <a:pPr marL="0" lvl="0" indent="0">
              <a:buNone/>
            </a:pPr>
            <a:endParaRPr lang="en-US" sz="1800" dirty="0"/>
          </a:p>
          <a:p>
            <a:pPr marL="0" lvl="0" indent="0">
              <a:buNone/>
            </a:pPr>
            <a:endParaRPr lang="en-US" sz="1800" dirty="0" smtClean="0"/>
          </a:p>
          <a:p>
            <a:pPr marL="0" indent="0">
              <a:buNone/>
            </a:pPr>
            <a:endParaRPr lang="en-US" dirty="0"/>
          </a:p>
        </p:txBody>
      </p:sp>
    </p:spTree>
    <p:extLst>
      <p:ext uri="{BB962C8B-B14F-4D97-AF65-F5344CB8AC3E}">
        <p14:creationId xmlns:p14="http://schemas.microsoft.com/office/powerpoint/2010/main" val="7069200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DDSN Enterprise Performance Management</a:t>
            </a:r>
            <a:endParaRPr lang="en-US" dirty="0"/>
          </a:p>
        </p:txBody>
      </p:sp>
      <p:sp>
        <p:nvSpPr>
          <p:cNvPr id="3" name="Slide Number Placeholder 2"/>
          <p:cNvSpPr>
            <a:spLocks noGrp="1"/>
          </p:cNvSpPr>
          <p:nvPr>
            <p:ph type="sldNum" sz="quarter" idx="12"/>
          </p:nvPr>
        </p:nvSpPr>
        <p:spPr/>
        <p:txBody>
          <a:bodyPr/>
          <a:lstStyle/>
          <a:p>
            <a:pPr>
              <a:defRPr/>
            </a:pPr>
            <a:fld id="{C2E0F9FD-BA8A-4314-AAA7-A5B4E7982A7D}" type="slidenum">
              <a:rPr lang="en-US" smtClean="0">
                <a:solidFill>
                  <a:srgbClr val="8CADAE">
                    <a:shade val="75000"/>
                  </a:srgbClr>
                </a:solidFill>
              </a:rPr>
              <a:pPr>
                <a:defRPr/>
              </a:pPr>
              <a:t>15</a:t>
            </a:fld>
            <a:endParaRPr lang="en-US" dirty="0">
              <a:solidFill>
                <a:srgbClr val="8CADAE">
                  <a:shade val="75000"/>
                </a:srgbClr>
              </a:solidFill>
            </a:endParaRPr>
          </a:p>
        </p:txBody>
      </p:sp>
      <p:sp>
        <p:nvSpPr>
          <p:cNvPr id="4" name="Content Placeholder 3"/>
          <p:cNvSpPr>
            <a:spLocks noGrp="1"/>
          </p:cNvSpPr>
          <p:nvPr>
            <p:ph sz="quarter" idx="1"/>
          </p:nvPr>
        </p:nvSpPr>
        <p:spPr>
          <a:xfrm>
            <a:off x="462122" y="1562766"/>
            <a:ext cx="11319414" cy="4666584"/>
          </a:xfrm>
        </p:spPr>
        <p:txBody>
          <a:bodyPr/>
          <a:lstStyle/>
          <a:p>
            <a:pPr marL="0" indent="0">
              <a:buNone/>
            </a:pPr>
            <a:r>
              <a:rPr lang="en-US" sz="2800" dirty="0" smtClean="0"/>
              <a:t>III. </a:t>
            </a:r>
            <a:r>
              <a:rPr lang="en-US" sz="2800" u="sng" dirty="0" smtClean="0"/>
              <a:t>EPM 1.0 Quarterly Reporting - Critical System Perf. Measures</a:t>
            </a:r>
            <a:r>
              <a:rPr lang="en-US" sz="2800" dirty="0" smtClean="0"/>
              <a:t>:</a:t>
            </a:r>
          </a:p>
          <a:p>
            <a:pPr marL="0" lvl="0" indent="0">
              <a:buNone/>
            </a:pPr>
            <a:endParaRPr lang="en-US" sz="800" dirty="0"/>
          </a:p>
          <a:p>
            <a:pPr marL="0" lvl="0" indent="0">
              <a:buNone/>
            </a:pPr>
            <a:r>
              <a:rPr lang="en-US" sz="2400" dirty="0" smtClean="0"/>
              <a:t>EPM 1.0 Has 9 Quarterly Reports (generally one page) &amp; 1 Annual Report:</a:t>
            </a:r>
          </a:p>
          <a:p>
            <a:pPr marL="0" lvl="0" indent="0">
              <a:buNone/>
            </a:pPr>
            <a:endParaRPr lang="en-US" sz="800" dirty="0" smtClean="0"/>
          </a:p>
          <a:p>
            <a:pPr lvl="0"/>
            <a:r>
              <a:rPr lang="en-US" sz="2000" dirty="0" smtClean="0"/>
              <a:t>Intake Process Performance Report</a:t>
            </a:r>
          </a:p>
          <a:p>
            <a:pPr lvl="0"/>
            <a:r>
              <a:rPr lang="en-US" sz="2000" dirty="0" smtClean="0"/>
              <a:t>Waiver Process Performance Report</a:t>
            </a:r>
          </a:p>
          <a:p>
            <a:pPr lvl="0"/>
            <a:r>
              <a:rPr lang="en-US" sz="2000" dirty="0" smtClean="0"/>
              <a:t>Regional Centers Direct Support Staffing Performance Report</a:t>
            </a:r>
          </a:p>
          <a:p>
            <a:pPr lvl="0"/>
            <a:r>
              <a:rPr lang="en-US" sz="2000" dirty="0" smtClean="0"/>
              <a:t>Provider Performance &amp; Risk Management Report</a:t>
            </a:r>
          </a:p>
          <a:p>
            <a:pPr lvl="0"/>
            <a:r>
              <a:rPr lang="en-US" sz="2000" dirty="0" smtClean="0"/>
              <a:t>HR On-Board Report</a:t>
            </a:r>
          </a:p>
          <a:p>
            <a:pPr lvl="0"/>
            <a:r>
              <a:rPr lang="en-US" sz="2000" dirty="0" smtClean="0"/>
              <a:t>Abuse, Neglect &amp; Exploitation Performance Report</a:t>
            </a:r>
          </a:p>
          <a:p>
            <a:pPr lvl="0"/>
            <a:r>
              <a:rPr lang="en-US" sz="2000" dirty="0" smtClean="0"/>
              <a:t>Financial Budget Performance Report</a:t>
            </a:r>
          </a:p>
          <a:p>
            <a:pPr lvl="0"/>
            <a:r>
              <a:rPr lang="en-US" sz="2000" dirty="0" smtClean="0"/>
              <a:t>Consumers Receiving Services &amp; DDSN Eligibility Report</a:t>
            </a:r>
          </a:p>
          <a:p>
            <a:r>
              <a:rPr lang="en-US" sz="2000" dirty="0" smtClean="0"/>
              <a:t>Critical Waiting List &amp; Residential Vacancy Turnover Report</a:t>
            </a:r>
          </a:p>
          <a:p>
            <a:r>
              <a:rPr lang="en-US" sz="2000" dirty="0" smtClean="0"/>
              <a:t>Indirect Service Costs vs. Direct Service Costs</a:t>
            </a:r>
          </a:p>
          <a:p>
            <a:pPr marL="0" lvl="0" indent="0">
              <a:buNone/>
            </a:pPr>
            <a:endParaRPr lang="en-US" sz="1800" dirty="0" smtClean="0"/>
          </a:p>
          <a:p>
            <a:pPr marL="0" indent="0">
              <a:buNone/>
            </a:pPr>
            <a:endParaRPr lang="en-US" dirty="0"/>
          </a:p>
        </p:txBody>
      </p:sp>
    </p:spTree>
    <p:extLst>
      <p:ext uri="{BB962C8B-B14F-4D97-AF65-F5344CB8AC3E}">
        <p14:creationId xmlns:p14="http://schemas.microsoft.com/office/powerpoint/2010/main" val="40822070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DDSN Enterprise Performance Management</a:t>
            </a:r>
            <a:endParaRPr lang="en-US" dirty="0"/>
          </a:p>
        </p:txBody>
      </p:sp>
      <p:sp>
        <p:nvSpPr>
          <p:cNvPr id="3" name="Slide Number Placeholder 2"/>
          <p:cNvSpPr>
            <a:spLocks noGrp="1"/>
          </p:cNvSpPr>
          <p:nvPr>
            <p:ph type="sldNum" sz="quarter" idx="12"/>
          </p:nvPr>
        </p:nvSpPr>
        <p:spPr/>
        <p:txBody>
          <a:bodyPr/>
          <a:lstStyle/>
          <a:p>
            <a:pPr>
              <a:defRPr/>
            </a:pPr>
            <a:fld id="{C2E0F9FD-BA8A-4314-AAA7-A5B4E7982A7D}" type="slidenum">
              <a:rPr lang="en-US" smtClean="0">
                <a:solidFill>
                  <a:srgbClr val="8CADAE">
                    <a:shade val="75000"/>
                  </a:srgbClr>
                </a:solidFill>
              </a:rPr>
              <a:pPr>
                <a:defRPr/>
              </a:pPr>
              <a:t>16</a:t>
            </a:fld>
            <a:endParaRPr lang="en-US" dirty="0">
              <a:solidFill>
                <a:srgbClr val="8CADAE">
                  <a:shade val="75000"/>
                </a:srgbClr>
              </a:solidFill>
            </a:endParaRPr>
          </a:p>
        </p:txBody>
      </p:sp>
      <p:sp>
        <p:nvSpPr>
          <p:cNvPr id="4" name="Content Placeholder 3"/>
          <p:cNvSpPr>
            <a:spLocks noGrp="1"/>
          </p:cNvSpPr>
          <p:nvPr>
            <p:ph sz="quarter" idx="1"/>
          </p:nvPr>
        </p:nvSpPr>
        <p:spPr>
          <a:xfrm>
            <a:off x="520845" y="1327873"/>
            <a:ext cx="11319414" cy="5014203"/>
          </a:xfrm>
        </p:spPr>
        <p:txBody>
          <a:bodyPr/>
          <a:lstStyle/>
          <a:p>
            <a:pPr marL="0" indent="0">
              <a:buNone/>
            </a:pPr>
            <a:r>
              <a:rPr lang="en-US" sz="2800" dirty="0" smtClean="0"/>
              <a:t>III. </a:t>
            </a:r>
            <a:r>
              <a:rPr lang="en-US" sz="2800" u="sng" dirty="0" smtClean="0"/>
              <a:t>EPM 1.0 Quarterly Reporting - Critical System Perf. Measures</a:t>
            </a:r>
            <a:r>
              <a:rPr lang="en-US" sz="2800" dirty="0" smtClean="0"/>
              <a:t>:</a:t>
            </a:r>
          </a:p>
          <a:p>
            <a:pPr marL="0" lvl="0" indent="0">
              <a:buNone/>
            </a:pPr>
            <a:endParaRPr lang="en-US" sz="900" dirty="0" smtClean="0"/>
          </a:p>
          <a:p>
            <a:pPr marL="0" indent="0">
              <a:buNone/>
            </a:pPr>
            <a:r>
              <a:rPr lang="en-US" sz="2000" dirty="0" smtClean="0"/>
              <a:t>New Benchmarks Developed for FY 19 Based on Experience Learned in FY 18 EPM 1.0 Rollout:</a:t>
            </a:r>
          </a:p>
          <a:p>
            <a:pPr marL="0" indent="0">
              <a:buNone/>
            </a:pPr>
            <a:endParaRPr lang="en-US" sz="1000" dirty="0" smtClean="0"/>
          </a:p>
          <a:p>
            <a:r>
              <a:rPr lang="en-US" sz="1800" dirty="0" smtClean="0"/>
              <a:t>IDRD/HASCI Intake timeliness by process component;</a:t>
            </a:r>
          </a:p>
          <a:p>
            <a:r>
              <a:rPr lang="en-US" sz="1800" dirty="0" smtClean="0"/>
              <a:t>Autism Intake timeliness by process component;</a:t>
            </a:r>
          </a:p>
          <a:p>
            <a:r>
              <a:rPr lang="en-US" sz="1800" dirty="0" smtClean="0"/>
              <a:t>Early Intervention timeliness by process component;</a:t>
            </a:r>
          </a:p>
          <a:p>
            <a:r>
              <a:rPr lang="en-US" sz="1800" dirty="0" smtClean="0"/>
              <a:t>Waiver Enrollment timeliness by process component;</a:t>
            </a:r>
          </a:p>
          <a:p>
            <a:r>
              <a:rPr lang="en-US" sz="1800" dirty="0" smtClean="0"/>
              <a:t>Waiver Enrollment conversion rate;</a:t>
            </a:r>
          </a:p>
          <a:p>
            <a:r>
              <a:rPr lang="en-US" sz="1800" dirty="0" smtClean="0"/>
              <a:t>Waiver Enrollment cost to eliminate waiting list in State dollars;</a:t>
            </a:r>
          </a:p>
          <a:p>
            <a:r>
              <a:rPr lang="en-US" sz="1800" dirty="0" smtClean="0"/>
              <a:t>Regional Centers meeting Target Staffing Level (TSL);</a:t>
            </a:r>
          </a:p>
          <a:p>
            <a:r>
              <a:rPr lang="en-US" sz="1800" dirty="0" smtClean="0"/>
              <a:t>Regional Centers use of OT, contractors, and forced OT to meet TSL;</a:t>
            </a:r>
          </a:p>
          <a:p>
            <a:r>
              <a:rPr lang="en-US" sz="1800" dirty="0" smtClean="0"/>
              <a:t>Residential Observation Results by community provider with emphasis on ANE;</a:t>
            </a:r>
          </a:p>
          <a:p>
            <a:r>
              <a:rPr lang="en-US" sz="1800" dirty="0" smtClean="0"/>
              <a:t>Critical Needs List placement time by consumer acuity;</a:t>
            </a:r>
          </a:p>
          <a:p>
            <a:r>
              <a:rPr lang="en-US" sz="1800" dirty="0" smtClean="0"/>
              <a:t>Ratio of FY expenses by indirect service costs and direct service costs.  </a:t>
            </a:r>
          </a:p>
          <a:p>
            <a:pPr marL="0" indent="0">
              <a:buNone/>
            </a:pPr>
            <a:endParaRPr lang="en-US" dirty="0"/>
          </a:p>
        </p:txBody>
      </p:sp>
    </p:spTree>
    <p:extLst>
      <p:ext uri="{BB962C8B-B14F-4D97-AF65-F5344CB8AC3E}">
        <p14:creationId xmlns:p14="http://schemas.microsoft.com/office/powerpoint/2010/main" val="6383202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9E86074-C205-4770-ADED-27368BF31AA3}" type="slidenum">
              <a:rPr lang="en-US" smtClean="0"/>
              <a:t>17</a:t>
            </a:fld>
            <a:endParaRPr lang="en-US" dirty="0"/>
          </a:p>
        </p:txBody>
      </p:sp>
      <p:pic>
        <p:nvPicPr>
          <p:cNvPr id="3" name="Picture 2"/>
          <p:cNvPicPr>
            <a:picLocks noChangeAspect="1"/>
          </p:cNvPicPr>
          <p:nvPr/>
        </p:nvPicPr>
        <p:blipFill>
          <a:blip r:embed="rId2"/>
          <a:stretch>
            <a:fillRect/>
          </a:stretch>
        </p:blipFill>
        <p:spPr>
          <a:xfrm>
            <a:off x="1283855" y="240145"/>
            <a:ext cx="9707418" cy="6308438"/>
          </a:xfrm>
          <a:prstGeom prst="rect">
            <a:avLst/>
          </a:prstGeom>
        </p:spPr>
      </p:pic>
    </p:spTree>
    <p:extLst>
      <p:ext uri="{BB962C8B-B14F-4D97-AF65-F5344CB8AC3E}">
        <p14:creationId xmlns:p14="http://schemas.microsoft.com/office/powerpoint/2010/main" val="16172140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9E86074-C205-4770-ADED-27368BF31AA3}" type="slidenum">
              <a:rPr lang="en-US" smtClean="0"/>
              <a:t>18</a:t>
            </a:fld>
            <a:endParaRPr lang="en-US" dirty="0"/>
          </a:p>
        </p:txBody>
      </p:sp>
      <p:pic>
        <p:nvPicPr>
          <p:cNvPr id="3" name="Picture 2"/>
          <p:cNvPicPr>
            <a:picLocks noChangeAspect="1"/>
          </p:cNvPicPr>
          <p:nvPr/>
        </p:nvPicPr>
        <p:blipFill>
          <a:blip r:embed="rId2"/>
          <a:stretch>
            <a:fillRect/>
          </a:stretch>
        </p:blipFill>
        <p:spPr>
          <a:xfrm>
            <a:off x="3583709" y="193964"/>
            <a:ext cx="4618183" cy="6527511"/>
          </a:xfrm>
          <a:prstGeom prst="rect">
            <a:avLst/>
          </a:prstGeom>
        </p:spPr>
      </p:pic>
    </p:spTree>
    <p:extLst>
      <p:ext uri="{BB962C8B-B14F-4D97-AF65-F5344CB8AC3E}">
        <p14:creationId xmlns:p14="http://schemas.microsoft.com/office/powerpoint/2010/main" val="8584348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9E86074-C205-4770-ADED-27368BF31AA3}" type="slidenum">
              <a:rPr lang="en-US" smtClean="0"/>
              <a:t>19</a:t>
            </a:fld>
            <a:endParaRPr lang="en-US" dirty="0"/>
          </a:p>
        </p:txBody>
      </p:sp>
      <p:sp>
        <p:nvSpPr>
          <p:cNvPr id="7" name="Rectangle 6"/>
          <p:cNvSpPr/>
          <p:nvPr/>
        </p:nvSpPr>
        <p:spPr>
          <a:xfrm>
            <a:off x="162961" y="135800"/>
            <a:ext cx="11869093" cy="5509200"/>
          </a:xfrm>
          <a:prstGeom prst="rect">
            <a:avLst/>
          </a:prstGeom>
        </p:spPr>
        <p:txBody>
          <a:bodyPr wrap="square">
            <a:spAutoFit/>
          </a:bodyPr>
          <a:lstStyle/>
          <a:p>
            <a:pPr algn="ctr"/>
            <a:endParaRPr lang="en-US" sz="4800" dirty="0" smtClean="0"/>
          </a:p>
          <a:p>
            <a:endParaRPr lang="en-US" sz="1600" dirty="0" smtClean="0"/>
          </a:p>
          <a:p>
            <a:endParaRPr lang="en-US" sz="1600" dirty="0"/>
          </a:p>
          <a:p>
            <a:endParaRPr lang="en-US" sz="1600" dirty="0" smtClean="0"/>
          </a:p>
          <a:p>
            <a:pPr algn="ctr"/>
            <a:endParaRPr lang="en-US" sz="4800" dirty="0" smtClean="0"/>
          </a:p>
          <a:p>
            <a:pPr algn="ctr"/>
            <a:endParaRPr lang="en-US" sz="4800" dirty="0" smtClean="0"/>
          </a:p>
          <a:p>
            <a:pPr algn="ctr"/>
            <a:endParaRPr lang="en-US" sz="1600" dirty="0" smtClean="0"/>
          </a:p>
          <a:p>
            <a:pPr algn="ctr"/>
            <a:endParaRPr lang="en-US" sz="1600" dirty="0"/>
          </a:p>
          <a:p>
            <a:pPr algn="ctr"/>
            <a:endParaRPr lang="en-US" sz="1600" dirty="0" smtClean="0"/>
          </a:p>
          <a:p>
            <a:pPr algn="ctr"/>
            <a:endParaRPr lang="en-US" sz="1600" dirty="0"/>
          </a:p>
          <a:p>
            <a:endParaRPr lang="en-US" sz="4800" dirty="0"/>
          </a:p>
          <a:p>
            <a:endParaRPr lang="en-US" sz="4800" dirty="0" smtClean="0"/>
          </a:p>
        </p:txBody>
      </p:sp>
      <p:pic>
        <p:nvPicPr>
          <p:cNvPr id="2" name="Picture 1"/>
          <p:cNvPicPr>
            <a:picLocks noChangeAspect="1"/>
          </p:cNvPicPr>
          <p:nvPr/>
        </p:nvPicPr>
        <p:blipFill>
          <a:blip r:embed="rId2"/>
          <a:stretch>
            <a:fillRect/>
          </a:stretch>
        </p:blipFill>
        <p:spPr>
          <a:xfrm>
            <a:off x="2491529" y="378423"/>
            <a:ext cx="7139031" cy="5821423"/>
          </a:xfrm>
          <a:prstGeom prst="rect">
            <a:avLst/>
          </a:prstGeom>
        </p:spPr>
      </p:pic>
    </p:spTree>
    <p:extLst>
      <p:ext uri="{BB962C8B-B14F-4D97-AF65-F5344CB8AC3E}">
        <p14:creationId xmlns:p14="http://schemas.microsoft.com/office/powerpoint/2010/main" val="64417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DDSN Enterprise Performance Management</a:t>
            </a:r>
          </a:p>
        </p:txBody>
      </p:sp>
      <p:sp>
        <p:nvSpPr>
          <p:cNvPr id="3" name="Slide Number Placeholder 2"/>
          <p:cNvSpPr>
            <a:spLocks noGrp="1"/>
          </p:cNvSpPr>
          <p:nvPr>
            <p:ph type="sldNum" sz="quarter" idx="12"/>
          </p:nvPr>
        </p:nvSpPr>
        <p:spPr/>
        <p:txBody>
          <a:bodyPr/>
          <a:lstStyle/>
          <a:p>
            <a:pPr>
              <a:defRPr/>
            </a:pPr>
            <a:fld id="{C2E0F9FD-BA8A-4314-AAA7-A5B4E7982A7D}" type="slidenum">
              <a:rPr lang="en-US" smtClean="0">
                <a:solidFill>
                  <a:srgbClr val="8CADAE">
                    <a:shade val="75000"/>
                  </a:srgbClr>
                </a:solidFill>
              </a:rPr>
              <a:pPr>
                <a:defRPr/>
              </a:pPr>
              <a:t>2</a:t>
            </a:fld>
            <a:endParaRPr lang="en-US" dirty="0">
              <a:solidFill>
                <a:srgbClr val="8CADAE">
                  <a:shade val="75000"/>
                </a:srgbClr>
              </a:solidFill>
            </a:endParaRPr>
          </a:p>
        </p:txBody>
      </p:sp>
      <p:sp>
        <p:nvSpPr>
          <p:cNvPr id="4" name="Content Placeholder 3"/>
          <p:cNvSpPr>
            <a:spLocks noGrp="1"/>
          </p:cNvSpPr>
          <p:nvPr>
            <p:ph sz="quarter" idx="1"/>
          </p:nvPr>
        </p:nvSpPr>
        <p:spPr>
          <a:xfrm>
            <a:off x="402336" y="1719995"/>
            <a:ext cx="11338560" cy="4572000"/>
          </a:xfrm>
        </p:spPr>
        <p:txBody>
          <a:bodyPr/>
          <a:lstStyle/>
          <a:p>
            <a:r>
              <a:rPr lang="en-US" sz="2800" dirty="0" smtClean="0"/>
              <a:t>During FY 18, DDSN established an Enterprise Performance Management "1.0" (EPM) system designed to established a standard internal quarterly reporting cycle to assist management, at all levels, to move towards a </a:t>
            </a:r>
            <a:r>
              <a:rPr lang="en-US" sz="2800" u="sng" dirty="0" smtClean="0"/>
              <a:t>continuous improvement environment</a:t>
            </a:r>
            <a:r>
              <a:rPr lang="en-US" sz="2800" dirty="0" smtClean="0"/>
              <a:t>.</a:t>
            </a:r>
          </a:p>
          <a:p>
            <a:endParaRPr lang="en-US" sz="1000" dirty="0"/>
          </a:p>
          <a:p>
            <a:r>
              <a:rPr lang="en-US" sz="2800" dirty="0"/>
              <a:t>Producing recurring (quarterly), comparative, and reliable performance </a:t>
            </a:r>
            <a:r>
              <a:rPr lang="en-US" sz="2800" dirty="0" smtClean="0"/>
              <a:t>information </a:t>
            </a:r>
            <a:r>
              <a:rPr lang="en-US" sz="2800" dirty="0"/>
              <a:t>is foundational for a </a:t>
            </a:r>
            <a:r>
              <a:rPr lang="en-US" sz="2800" u="sng" dirty="0"/>
              <a:t>continuous improvement environment</a:t>
            </a:r>
            <a:r>
              <a:rPr lang="en-US" sz="2800" dirty="0"/>
              <a:t>.  It addresses two management truths - "if you can't measure it, you can't improve it (Drucker)" and "you can't manage what you don't understand (Deming)." </a:t>
            </a:r>
          </a:p>
          <a:p>
            <a:endParaRPr lang="en-US" sz="2800" dirty="0" smtClean="0"/>
          </a:p>
          <a:p>
            <a:pPr marL="0" indent="0">
              <a:buNone/>
            </a:pPr>
            <a:endParaRPr lang="en-US" sz="1400" dirty="0" smtClean="0"/>
          </a:p>
          <a:p>
            <a:pPr marL="0" indent="0">
              <a:buNone/>
            </a:pPr>
            <a:endParaRPr lang="en-US" sz="3200" dirty="0" smtClean="0"/>
          </a:p>
        </p:txBody>
      </p:sp>
    </p:spTree>
    <p:extLst>
      <p:ext uri="{BB962C8B-B14F-4D97-AF65-F5344CB8AC3E}">
        <p14:creationId xmlns:p14="http://schemas.microsoft.com/office/powerpoint/2010/main" val="4068468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9E86074-C205-4770-ADED-27368BF31AA3}" type="slidenum">
              <a:rPr lang="en-US" smtClean="0"/>
              <a:t>20</a:t>
            </a:fld>
            <a:endParaRPr lang="en-US" dirty="0"/>
          </a:p>
        </p:txBody>
      </p:sp>
      <p:sp>
        <p:nvSpPr>
          <p:cNvPr id="7" name="Rectangle 6"/>
          <p:cNvSpPr/>
          <p:nvPr/>
        </p:nvSpPr>
        <p:spPr>
          <a:xfrm>
            <a:off x="162961" y="135800"/>
            <a:ext cx="11869093" cy="5509200"/>
          </a:xfrm>
          <a:prstGeom prst="rect">
            <a:avLst/>
          </a:prstGeom>
        </p:spPr>
        <p:txBody>
          <a:bodyPr wrap="square">
            <a:spAutoFit/>
          </a:bodyPr>
          <a:lstStyle/>
          <a:p>
            <a:pPr algn="ctr"/>
            <a:endParaRPr lang="en-US" sz="4800" dirty="0" smtClean="0"/>
          </a:p>
          <a:p>
            <a:endParaRPr lang="en-US" sz="1600" dirty="0" smtClean="0"/>
          </a:p>
          <a:p>
            <a:endParaRPr lang="en-US" sz="1600" dirty="0"/>
          </a:p>
          <a:p>
            <a:endParaRPr lang="en-US" sz="1600" dirty="0" smtClean="0"/>
          </a:p>
          <a:p>
            <a:pPr algn="ctr"/>
            <a:endParaRPr lang="en-US" sz="4800" dirty="0" smtClean="0"/>
          </a:p>
          <a:p>
            <a:pPr algn="ctr"/>
            <a:endParaRPr lang="en-US" sz="4800" dirty="0" smtClean="0"/>
          </a:p>
          <a:p>
            <a:pPr algn="ctr"/>
            <a:endParaRPr lang="en-US" sz="1600" dirty="0" smtClean="0"/>
          </a:p>
          <a:p>
            <a:pPr algn="ctr"/>
            <a:endParaRPr lang="en-US" sz="1600" dirty="0"/>
          </a:p>
          <a:p>
            <a:pPr algn="ctr"/>
            <a:endParaRPr lang="en-US" sz="1600" dirty="0" smtClean="0"/>
          </a:p>
          <a:p>
            <a:pPr algn="ctr"/>
            <a:endParaRPr lang="en-US" sz="1600" dirty="0"/>
          </a:p>
          <a:p>
            <a:endParaRPr lang="en-US" sz="4800" dirty="0"/>
          </a:p>
          <a:p>
            <a:endParaRPr lang="en-US" sz="4800" dirty="0" smtClean="0"/>
          </a:p>
        </p:txBody>
      </p:sp>
      <p:graphicFrame>
        <p:nvGraphicFramePr>
          <p:cNvPr id="5" name="Object 4"/>
          <p:cNvGraphicFramePr>
            <a:graphicFrameLocks noChangeAspect="1"/>
          </p:cNvGraphicFramePr>
          <p:nvPr>
            <p:extLst>
              <p:ext uri="{D42A27DB-BD31-4B8C-83A1-F6EECF244321}">
                <p14:modId xmlns:p14="http://schemas.microsoft.com/office/powerpoint/2010/main" val="83410603"/>
              </p:ext>
            </p:extLst>
          </p:nvPr>
        </p:nvGraphicFramePr>
        <p:xfrm>
          <a:off x="1701326" y="1872343"/>
          <a:ext cx="8692717" cy="3015343"/>
        </p:xfrm>
        <a:graphic>
          <a:graphicData uri="http://schemas.openxmlformats.org/presentationml/2006/ole">
            <mc:AlternateContent xmlns:mc="http://schemas.openxmlformats.org/markup-compatibility/2006">
              <mc:Choice xmlns:v="urn:schemas-microsoft-com:vml" Requires="v">
                <p:oleObj spid="_x0000_s16555" name="Worksheet" r:id="rId4" imgW="12796659" imgH="4300719" progId="Excel.Sheet.12">
                  <p:embed/>
                </p:oleObj>
              </mc:Choice>
              <mc:Fallback>
                <p:oleObj name="Worksheet" r:id="rId4" imgW="12796659" imgH="4300719" progId="Excel.Sheet.12">
                  <p:embed/>
                  <p:pic>
                    <p:nvPicPr>
                      <p:cNvPr id="0" name=""/>
                      <p:cNvPicPr/>
                      <p:nvPr/>
                    </p:nvPicPr>
                    <p:blipFill>
                      <a:blip r:embed="rId5"/>
                      <a:stretch>
                        <a:fillRect/>
                      </a:stretch>
                    </p:blipFill>
                    <p:spPr>
                      <a:xfrm>
                        <a:off x="1701326" y="1872343"/>
                        <a:ext cx="8692717" cy="3015343"/>
                      </a:xfrm>
                      <a:prstGeom prst="rect">
                        <a:avLst/>
                      </a:prstGeom>
                    </p:spPr>
                  </p:pic>
                </p:oleObj>
              </mc:Fallback>
            </mc:AlternateContent>
          </a:graphicData>
        </a:graphic>
      </p:graphicFrame>
    </p:spTree>
    <p:extLst>
      <p:ext uri="{BB962C8B-B14F-4D97-AF65-F5344CB8AC3E}">
        <p14:creationId xmlns:p14="http://schemas.microsoft.com/office/powerpoint/2010/main" val="29362066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9E86074-C205-4770-ADED-27368BF31AA3}" type="slidenum">
              <a:rPr lang="en-US" smtClean="0"/>
              <a:t>21</a:t>
            </a:fld>
            <a:endParaRPr lang="en-US" dirty="0"/>
          </a:p>
        </p:txBody>
      </p:sp>
      <p:pic>
        <p:nvPicPr>
          <p:cNvPr id="3" name="Picture 2"/>
          <p:cNvPicPr>
            <a:picLocks noChangeAspect="1"/>
          </p:cNvPicPr>
          <p:nvPr/>
        </p:nvPicPr>
        <p:blipFill>
          <a:blip r:embed="rId2"/>
          <a:stretch>
            <a:fillRect/>
          </a:stretch>
        </p:blipFill>
        <p:spPr>
          <a:xfrm>
            <a:off x="3666836" y="138544"/>
            <a:ext cx="4765963" cy="6582931"/>
          </a:xfrm>
          <a:prstGeom prst="rect">
            <a:avLst/>
          </a:prstGeom>
        </p:spPr>
      </p:pic>
    </p:spTree>
    <p:extLst>
      <p:ext uri="{BB962C8B-B14F-4D97-AF65-F5344CB8AC3E}">
        <p14:creationId xmlns:p14="http://schemas.microsoft.com/office/powerpoint/2010/main" val="7476096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9E86074-C205-4770-ADED-27368BF31AA3}" type="slidenum">
              <a:rPr lang="en-US" smtClean="0"/>
              <a:t>22</a:t>
            </a:fld>
            <a:endParaRPr lang="en-US" dirty="0"/>
          </a:p>
        </p:txBody>
      </p:sp>
      <p:pic>
        <p:nvPicPr>
          <p:cNvPr id="3" name="Picture 2"/>
          <p:cNvPicPr>
            <a:picLocks noChangeAspect="1"/>
          </p:cNvPicPr>
          <p:nvPr/>
        </p:nvPicPr>
        <p:blipFill>
          <a:blip r:embed="rId2"/>
          <a:stretch>
            <a:fillRect/>
          </a:stretch>
        </p:blipFill>
        <p:spPr>
          <a:xfrm>
            <a:off x="1597892" y="526474"/>
            <a:ext cx="8724820" cy="5829876"/>
          </a:xfrm>
          <a:prstGeom prst="rect">
            <a:avLst/>
          </a:prstGeom>
        </p:spPr>
      </p:pic>
    </p:spTree>
    <p:extLst>
      <p:ext uri="{BB962C8B-B14F-4D97-AF65-F5344CB8AC3E}">
        <p14:creationId xmlns:p14="http://schemas.microsoft.com/office/powerpoint/2010/main" val="9690302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9E86074-C205-4770-ADED-27368BF31AA3}" type="slidenum">
              <a:rPr lang="en-US" smtClean="0"/>
              <a:t>23</a:t>
            </a:fld>
            <a:endParaRPr lang="en-US" dirty="0"/>
          </a:p>
        </p:txBody>
      </p:sp>
      <p:pic>
        <p:nvPicPr>
          <p:cNvPr id="3" name="Picture 2"/>
          <p:cNvPicPr>
            <a:picLocks noChangeAspect="1"/>
          </p:cNvPicPr>
          <p:nvPr/>
        </p:nvPicPr>
        <p:blipFill>
          <a:blip r:embed="rId2"/>
          <a:stretch>
            <a:fillRect/>
          </a:stretch>
        </p:blipFill>
        <p:spPr>
          <a:xfrm>
            <a:off x="914400" y="78582"/>
            <a:ext cx="9722644" cy="6722268"/>
          </a:xfrm>
          <a:prstGeom prst="rect">
            <a:avLst/>
          </a:prstGeom>
        </p:spPr>
      </p:pic>
    </p:spTree>
    <p:extLst>
      <p:ext uri="{BB962C8B-B14F-4D97-AF65-F5344CB8AC3E}">
        <p14:creationId xmlns:p14="http://schemas.microsoft.com/office/powerpoint/2010/main" val="27604701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9E86074-C205-4770-ADED-27368BF31AA3}" type="slidenum">
              <a:rPr lang="en-US" smtClean="0"/>
              <a:t>24</a:t>
            </a:fld>
            <a:endParaRPr lang="en-US" dirty="0"/>
          </a:p>
        </p:txBody>
      </p:sp>
      <p:pic>
        <p:nvPicPr>
          <p:cNvPr id="3" name="Picture 2"/>
          <p:cNvPicPr>
            <a:picLocks noChangeAspect="1"/>
          </p:cNvPicPr>
          <p:nvPr/>
        </p:nvPicPr>
        <p:blipFill>
          <a:blip r:embed="rId3"/>
          <a:stretch>
            <a:fillRect/>
          </a:stretch>
        </p:blipFill>
        <p:spPr>
          <a:xfrm>
            <a:off x="3371273" y="230910"/>
            <a:ext cx="5606471" cy="6336146"/>
          </a:xfrm>
          <a:prstGeom prst="rect">
            <a:avLst/>
          </a:prstGeom>
        </p:spPr>
      </p:pic>
    </p:spTree>
    <p:extLst>
      <p:ext uri="{BB962C8B-B14F-4D97-AF65-F5344CB8AC3E}">
        <p14:creationId xmlns:p14="http://schemas.microsoft.com/office/powerpoint/2010/main" val="567627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 xmlns:a16="http://schemas.microsoft.com/office/drawing/2014/main" id="{F03CC49E-2411-4D6B-A39C-EABD07C3B130}"/>
              </a:ext>
            </a:extLst>
          </p:cNvPr>
          <p:cNvSpPr>
            <a:spLocks noGrp="1"/>
          </p:cNvSpPr>
          <p:nvPr>
            <p:ph type="ftr" sz="quarter" idx="11"/>
          </p:nvPr>
        </p:nvSpPr>
        <p:spPr>
          <a:xfrm>
            <a:off x="7525108" y="6367852"/>
            <a:ext cx="4114800" cy="365125"/>
          </a:xfrm>
        </p:spPr>
        <p:txBody>
          <a:bodyPr/>
          <a:lstStyle/>
          <a:p>
            <a:pPr algn="r"/>
            <a:r>
              <a:rPr lang="en-US" i="1" dirty="0"/>
              <a:t>FY18 data through 7/17/18 Run date </a:t>
            </a:r>
          </a:p>
        </p:txBody>
      </p:sp>
      <p:graphicFrame>
        <p:nvGraphicFramePr>
          <p:cNvPr id="6" name="Chart 5">
            <a:extLst>
              <a:ext uri="{FF2B5EF4-FFF2-40B4-BE49-F238E27FC236}">
                <a16:creationId xmlns="" xmlns:a16="http://schemas.microsoft.com/office/drawing/2014/main" id="{C42843E6-3E8F-4603-8B15-82309DAD9FB9}"/>
              </a:ext>
            </a:extLst>
          </p:cNvPr>
          <p:cNvGraphicFramePr>
            <a:graphicFrameLocks/>
          </p:cNvGraphicFramePr>
          <p:nvPr>
            <p:extLst/>
          </p:nvPr>
        </p:nvGraphicFramePr>
        <p:xfrm>
          <a:off x="626853" y="546340"/>
          <a:ext cx="10949796" cy="57451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641032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158638EA-2D74-43C3-A8EA-E7334602562E}"/>
              </a:ext>
            </a:extLst>
          </p:cNvPr>
          <p:cNvSpPr>
            <a:spLocks noGrp="1"/>
          </p:cNvSpPr>
          <p:nvPr>
            <p:ph idx="1"/>
          </p:nvPr>
        </p:nvSpPr>
        <p:spPr>
          <a:xfrm>
            <a:off x="586596" y="563592"/>
            <a:ext cx="10767203" cy="5613371"/>
          </a:xfrm>
        </p:spPr>
        <p:txBody>
          <a:bodyPr/>
          <a:lstStyle/>
          <a:p>
            <a:pPr marL="0" indent="0">
              <a:buNone/>
            </a:pPr>
            <a:r>
              <a:rPr lang="en-US" dirty="0"/>
              <a:t>  </a:t>
            </a:r>
          </a:p>
        </p:txBody>
      </p:sp>
      <p:graphicFrame>
        <p:nvGraphicFramePr>
          <p:cNvPr id="5" name="Chart 4">
            <a:extLst>
              <a:ext uri="{FF2B5EF4-FFF2-40B4-BE49-F238E27FC236}">
                <a16:creationId xmlns="" xmlns:a16="http://schemas.microsoft.com/office/drawing/2014/main" id="{27A7690C-D7BB-4B6F-BC78-CC2805BF6ECD}"/>
              </a:ext>
            </a:extLst>
          </p:cNvPr>
          <p:cNvGraphicFramePr>
            <a:graphicFrameLocks/>
          </p:cNvGraphicFramePr>
          <p:nvPr>
            <p:extLst/>
          </p:nvPr>
        </p:nvGraphicFramePr>
        <p:xfrm>
          <a:off x="586596" y="741871"/>
          <a:ext cx="11116574" cy="56761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198000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B87DA34C-0E8B-4ADB-878C-291CD1F182E7}"/>
              </a:ext>
            </a:extLst>
          </p:cNvPr>
          <p:cNvPicPr>
            <a:picLocks noChangeAspect="1"/>
          </p:cNvPicPr>
          <p:nvPr/>
        </p:nvPicPr>
        <p:blipFill>
          <a:blip r:embed="rId2"/>
          <a:stretch>
            <a:fillRect/>
          </a:stretch>
        </p:blipFill>
        <p:spPr>
          <a:xfrm>
            <a:off x="529087" y="494580"/>
            <a:ext cx="11122324" cy="6009737"/>
          </a:xfrm>
          <a:prstGeom prst="rect">
            <a:avLst/>
          </a:prstGeom>
          <a:ln>
            <a:solidFill>
              <a:schemeClr val="tx1"/>
            </a:solidFill>
          </a:ln>
        </p:spPr>
      </p:pic>
    </p:spTree>
    <p:extLst>
      <p:ext uri="{BB962C8B-B14F-4D97-AF65-F5344CB8AC3E}">
        <p14:creationId xmlns:p14="http://schemas.microsoft.com/office/powerpoint/2010/main" val="26343864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71FFA8A2-B1A5-4467-B6AA-816B63972EB7}"/>
              </a:ext>
            </a:extLst>
          </p:cNvPr>
          <p:cNvGraphicFramePr>
            <a:graphicFrameLocks noGrp="1"/>
          </p:cNvGraphicFramePr>
          <p:nvPr>
            <p:extLst>
              <p:ext uri="{D42A27DB-BD31-4B8C-83A1-F6EECF244321}">
                <p14:modId xmlns:p14="http://schemas.microsoft.com/office/powerpoint/2010/main" val="2456176523"/>
              </p:ext>
            </p:extLst>
          </p:nvPr>
        </p:nvGraphicFramePr>
        <p:xfrm>
          <a:off x="857134" y="1348510"/>
          <a:ext cx="10291157" cy="4233061"/>
        </p:xfrm>
        <a:graphic>
          <a:graphicData uri="http://schemas.openxmlformats.org/drawingml/2006/table">
            <a:tbl>
              <a:tblPr/>
              <a:tblGrid>
                <a:gridCol w="4122571">
                  <a:extLst>
                    <a:ext uri="{9D8B030D-6E8A-4147-A177-3AD203B41FA5}">
                      <a16:colId xmlns="" xmlns:a16="http://schemas.microsoft.com/office/drawing/2014/main" val="1023858965"/>
                    </a:ext>
                  </a:extLst>
                </a:gridCol>
                <a:gridCol w="1549430">
                  <a:extLst>
                    <a:ext uri="{9D8B030D-6E8A-4147-A177-3AD203B41FA5}">
                      <a16:colId xmlns="" xmlns:a16="http://schemas.microsoft.com/office/drawing/2014/main" val="1341650050"/>
                    </a:ext>
                  </a:extLst>
                </a:gridCol>
                <a:gridCol w="2468827">
                  <a:extLst>
                    <a:ext uri="{9D8B030D-6E8A-4147-A177-3AD203B41FA5}">
                      <a16:colId xmlns="" xmlns:a16="http://schemas.microsoft.com/office/drawing/2014/main" val="3857594684"/>
                    </a:ext>
                  </a:extLst>
                </a:gridCol>
                <a:gridCol w="454533">
                  <a:extLst>
                    <a:ext uri="{9D8B030D-6E8A-4147-A177-3AD203B41FA5}">
                      <a16:colId xmlns="" xmlns:a16="http://schemas.microsoft.com/office/drawing/2014/main" val="166158140"/>
                    </a:ext>
                  </a:extLst>
                </a:gridCol>
                <a:gridCol w="1695796">
                  <a:extLst>
                    <a:ext uri="{9D8B030D-6E8A-4147-A177-3AD203B41FA5}">
                      <a16:colId xmlns="" xmlns:a16="http://schemas.microsoft.com/office/drawing/2014/main" val="421165140"/>
                    </a:ext>
                  </a:extLst>
                </a:gridCol>
              </a:tblGrid>
              <a:tr h="542319">
                <a:tc gridSpan="5">
                  <a:txBody>
                    <a:bodyPr/>
                    <a:lstStyle/>
                    <a:p>
                      <a:pPr algn="ctr" fontAlgn="b"/>
                      <a:r>
                        <a:rPr lang="en-US" sz="2800" b="1" i="0" u="none" strike="noStrike" dirty="0">
                          <a:solidFill>
                            <a:srgbClr val="FFFFFF"/>
                          </a:solidFill>
                          <a:effectLst/>
                          <a:latin typeface="Calibri" panose="020F0502020204030204" pitchFamily="34" charset="0"/>
                        </a:rPr>
                        <a:t>Administrative Findings for FY18</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2855304143"/>
                  </a:ext>
                </a:extLst>
              </a:tr>
              <a:tr h="607161">
                <a:tc>
                  <a:txBody>
                    <a:bodyPr/>
                    <a:lstStyle/>
                    <a:p>
                      <a:pPr algn="ctr" fontAlgn="ctr"/>
                      <a:r>
                        <a:rPr lang="en-US" sz="1600" b="1" i="0" u="none" strike="noStrike" dirty="0">
                          <a:solidFill>
                            <a:srgbClr val="000000"/>
                          </a:solidFill>
                          <a:effectLst/>
                          <a:latin typeface="Calibri" panose="020F0502020204030204" pitchFamily="34" charset="0"/>
                        </a:rPr>
                        <a:t>Administrative Category:</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gridSpan="3">
                  <a:txBody>
                    <a:bodyPr/>
                    <a:lstStyle/>
                    <a:p>
                      <a:pPr algn="ctr" fontAlgn="ctr"/>
                      <a:r>
                        <a:rPr lang="en-US" sz="1600" b="1" i="0" u="none" strike="noStrike" dirty="0">
                          <a:solidFill>
                            <a:srgbClr val="000000"/>
                          </a:solidFill>
                          <a:effectLst/>
                          <a:latin typeface="Calibri" panose="020F0502020204030204" pitchFamily="34" charset="0"/>
                        </a:rPr>
                        <a:t>Examples of findings:</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hMerge="1">
                  <a:txBody>
                    <a:bodyPr/>
                    <a:lstStyle/>
                    <a:p>
                      <a:pPr algn="ctr" fontAlgn="ctr"/>
                      <a:endParaRPr lang="en-US" sz="1600" b="1" i="0" u="none" strike="noStrike" dirty="0">
                        <a:solidFill>
                          <a:srgbClr val="000000"/>
                        </a:solidFill>
                        <a:effectLst/>
                        <a:latin typeface="Calibri" panose="020F0502020204030204" pitchFamily="34" charset="0"/>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600" b="1" i="0" u="none" strike="noStrike" dirty="0">
                          <a:solidFill>
                            <a:srgbClr val="000000"/>
                          </a:solidFill>
                          <a:effectLst/>
                          <a:latin typeface="Calibri" panose="020F0502020204030204" pitchFamily="34" charset="0"/>
                        </a:rPr>
                        <a:t># Administratively Verified</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 xmlns:a16="http://schemas.microsoft.com/office/drawing/2014/main" val="2573458548"/>
                  </a:ext>
                </a:extLst>
              </a:tr>
              <a:tr h="438017">
                <a:tc>
                  <a:txBody>
                    <a:bodyPr/>
                    <a:lstStyle/>
                    <a:p>
                      <a:pPr algn="l" fontAlgn="ctr"/>
                      <a:r>
                        <a:rPr lang="en-US" sz="1600" b="1" i="0" u="none" strike="noStrike" dirty="0">
                          <a:solidFill>
                            <a:srgbClr val="000000"/>
                          </a:solidFill>
                          <a:effectLst/>
                          <a:latin typeface="Calibri" panose="020F0502020204030204" pitchFamily="34" charset="0"/>
                        </a:rPr>
                        <a:t>Access/Privacy</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en-US" sz="1400" b="0" i="0" u="none" strike="noStrike" dirty="0">
                          <a:solidFill>
                            <a:srgbClr val="000000"/>
                          </a:solidFill>
                          <a:effectLst/>
                          <a:latin typeface="Calibri" panose="020F0502020204030204" pitchFamily="34" charset="0"/>
                        </a:rPr>
                        <a:t>Timely Access to Personal Funds, </a:t>
                      </a:r>
                      <a:br>
                        <a:rPr lang="en-US" sz="1400" b="0" i="0" u="none" strike="noStrike" dirty="0">
                          <a:solidFill>
                            <a:srgbClr val="000000"/>
                          </a:solidFill>
                          <a:effectLst/>
                          <a:latin typeface="Calibri" panose="020F0502020204030204" pitchFamily="34" charset="0"/>
                        </a:rPr>
                      </a:br>
                      <a:r>
                        <a:rPr lang="en-US" sz="1400" b="0" i="0" u="none" strike="noStrike" dirty="0">
                          <a:solidFill>
                            <a:srgbClr val="000000"/>
                          </a:solidFill>
                          <a:effectLst/>
                          <a:latin typeface="Calibri" panose="020F0502020204030204" pitchFamily="34" charset="0"/>
                        </a:rPr>
                        <a:t>Requiring Person to Shower with Door Open</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l" fontAlgn="ctr"/>
                      <a:endParaRPr lang="en-US" sz="14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panose="020F0502020204030204" pitchFamily="34" charset="0"/>
                        </a:rPr>
                        <a:t>2</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512560450"/>
                  </a:ext>
                </a:extLst>
              </a:tr>
              <a:tr h="408181">
                <a:tc>
                  <a:txBody>
                    <a:bodyPr/>
                    <a:lstStyle/>
                    <a:p>
                      <a:pPr algn="l" fontAlgn="ctr"/>
                      <a:r>
                        <a:rPr lang="en-US" sz="1600" b="1" i="0" u="none" strike="noStrike" dirty="0">
                          <a:solidFill>
                            <a:srgbClr val="000000"/>
                          </a:solidFill>
                          <a:effectLst/>
                          <a:latin typeface="Calibri" panose="020F0502020204030204" pitchFamily="34" charset="0"/>
                        </a:rPr>
                        <a:t>Care/Hygiene</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en-US" sz="1400" b="0" i="0" u="none" strike="noStrike" dirty="0">
                          <a:solidFill>
                            <a:srgbClr val="000000"/>
                          </a:solidFill>
                          <a:effectLst/>
                          <a:latin typeface="Calibri" panose="020F0502020204030204" pitchFamily="34" charset="0"/>
                        </a:rPr>
                        <a:t>Toileting Issues, Bathing, </a:t>
                      </a:r>
                      <a:br>
                        <a:rPr lang="en-US" sz="1400" b="0" i="0" u="none" strike="noStrike" dirty="0">
                          <a:solidFill>
                            <a:srgbClr val="000000"/>
                          </a:solidFill>
                          <a:effectLst/>
                          <a:latin typeface="Calibri" panose="020F0502020204030204" pitchFamily="34" charset="0"/>
                        </a:rPr>
                      </a:br>
                      <a:r>
                        <a:rPr lang="en-US" sz="1400" b="0" i="0" u="none" strike="noStrike" dirty="0">
                          <a:solidFill>
                            <a:srgbClr val="000000"/>
                          </a:solidFill>
                          <a:effectLst/>
                          <a:latin typeface="Calibri" panose="020F0502020204030204" pitchFamily="34" charset="0"/>
                        </a:rPr>
                        <a:t>Oral Hygiene</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l" fontAlgn="ctr"/>
                      <a:endParaRPr lang="en-US" sz="14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panose="020F0502020204030204" pitchFamily="34" charset="0"/>
                        </a:rPr>
                        <a:t>25</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818176492"/>
                  </a:ext>
                </a:extLst>
              </a:tr>
              <a:tr h="448241">
                <a:tc>
                  <a:txBody>
                    <a:bodyPr/>
                    <a:lstStyle/>
                    <a:p>
                      <a:pPr algn="l" fontAlgn="ctr"/>
                      <a:r>
                        <a:rPr lang="en-US" sz="1600" b="1" i="0" u="none" strike="noStrike" dirty="0">
                          <a:solidFill>
                            <a:srgbClr val="000000"/>
                          </a:solidFill>
                          <a:effectLst/>
                          <a:latin typeface="Calibri" panose="020F0502020204030204" pitchFamily="34" charset="0"/>
                        </a:rPr>
                        <a:t>Care/Safety</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en-US" sz="1400" b="0" i="0" u="none" strike="noStrike" dirty="0">
                          <a:solidFill>
                            <a:srgbClr val="000000"/>
                          </a:solidFill>
                          <a:effectLst/>
                          <a:latin typeface="Calibri" panose="020F0502020204030204" pitchFamily="34" charset="0"/>
                        </a:rPr>
                        <a:t>Medication Administration, Food Texture, </a:t>
                      </a:r>
                      <a:br>
                        <a:rPr lang="en-US" sz="1400" b="0" i="0" u="none" strike="noStrike" dirty="0">
                          <a:solidFill>
                            <a:srgbClr val="000000"/>
                          </a:solidFill>
                          <a:effectLst/>
                          <a:latin typeface="Calibri" panose="020F0502020204030204" pitchFamily="34" charset="0"/>
                        </a:rPr>
                      </a:br>
                      <a:r>
                        <a:rPr lang="en-US" sz="1400" b="0" i="0" u="none" strike="noStrike" dirty="0">
                          <a:solidFill>
                            <a:srgbClr val="000000"/>
                          </a:solidFill>
                          <a:effectLst/>
                          <a:latin typeface="Calibri" panose="020F0502020204030204" pitchFamily="34" charset="0"/>
                        </a:rPr>
                        <a:t>Incorrect lifting, No Use of Lift</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l" fontAlgn="ctr"/>
                      <a:endParaRPr lang="en-US" sz="14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panose="020F0502020204030204" pitchFamily="34" charset="0"/>
                        </a:rPr>
                        <a:t>46</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609207518"/>
                  </a:ext>
                </a:extLst>
              </a:tr>
              <a:tr h="438017">
                <a:tc>
                  <a:txBody>
                    <a:bodyPr/>
                    <a:lstStyle/>
                    <a:p>
                      <a:pPr algn="l" fontAlgn="ctr"/>
                      <a:r>
                        <a:rPr lang="en-US" sz="1600" b="1" i="0" u="none" strike="noStrike" dirty="0">
                          <a:solidFill>
                            <a:srgbClr val="000000"/>
                          </a:solidFill>
                          <a:effectLst/>
                          <a:latin typeface="Calibri" panose="020F0502020204030204" pitchFamily="34" charset="0"/>
                        </a:rPr>
                        <a:t>Care/Injuries of Unknown Origin</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en-US" sz="1400" b="0" i="0" u="none" strike="noStrike" dirty="0">
                          <a:solidFill>
                            <a:srgbClr val="000000"/>
                          </a:solidFill>
                          <a:effectLst/>
                          <a:latin typeface="Calibri" panose="020F0502020204030204" pitchFamily="34" charset="0"/>
                        </a:rPr>
                        <a:t>Bruises/Scrapes with No Explanation, </a:t>
                      </a:r>
                      <a:br>
                        <a:rPr lang="en-US" sz="1400" b="0" i="0" u="none" strike="noStrike" dirty="0">
                          <a:solidFill>
                            <a:srgbClr val="000000"/>
                          </a:solidFill>
                          <a:effectLst/>
                          <a:latin typeface="Calibri" panose="020F0502020204030204" pitchFamily="34" charset="0"/>
                        </a:rPr>
                      </a:br>
                      <a:r>
                        <a:rPr lang="en-US" sz="1400" b="0" i="0" u="none" strike="noStrike" dirty="0">
                          <a:solidFill>
                            <a:srgbClr val="000000"/>
                          </a:solidFill>
                          <a:effectLst/>
                          <a:latin typeface="Calibri" panose="020F0502020204030204" pitchFamily="34" charset="0"/>
                        </a:rPr>
                        <a:t>Self-Injury</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l" fontAlgn="ctr"/>
                      <a:endParaRPr lang="en-US" sz="14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panose="020F0502020204030204" pitchFamily="34" charset="0"/>
                        </a:rPr>
                        <a:t>34</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083093547"/>
                  </a:ext>
                </a:extLst>
              </a:tr>
              <a:tr h="472052">
                <a:tc>
                  <a:txBody>
                    <a:bodyPr/>
                    <a:lstStyle/>
                    <a:p>
                      <a:pPr algn="l" fontAlgn="ctr"/>
                      <a:r>
                        <a:rPr lang="en-US" sz="1600" b="1" i="0" u="none" strike="noStrike" dirty="0">
                          <a:solidFill>
                            <a:srgbClr val="000000"/>
                          </a:solidFill>
                          <a:effectLst/>
                          <a:latin typeface="Calibri" panose="020F0502020204030204" pitchFamily="34" charset="0"/>
                        </a:rPr>
                        <a:t>Dignity &amp; Respect-</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fontAlgn="ctr"/>
                      <a:r>
                        <a:rPr lang="en-US" sz="1400" b="0" i="0" u="none" strike="noStrike" dirty="0">
                          <a:solidFill>
                            <a:srgbClr val="000000"/>
                          </a:solidFill>
                          <a:effectLst/>
                          <a:latin typeface="Calibri" panose="020F0502020204030204" pitchFamily="34" charset="0"/>
                        </a:rPr>
                        <a:t>Cursing/ Disrespectful Language, Teasing, Humiliation, Unauthorized Photos or Recordings, </a:t>
                      </a:r>
                    </a:p>
                    <a:p>
                      <a:pPr algn="l" fontAlgn="ctr"/>
                      <a:r>
                        <a:rPr lang="en-US" sz="1400" b="0" i="0" u="none" strike="noStrike" dirty="0">
                          <a:solidFill>
                            <a:srgbClr val="000000"/>
                          </a:solidFill>
                          <a:effectLst/>
                          <a:latin typeface="Calibri" panose="020F0502020204030204" pitchFamily="34" charset="0"/>
                        </a:rPr>
                        <a:t>Not Allowing Access to Food, Cigarettes, Personal Items</a:t>
                      </a:r>
                    </a:p>
                  </a:txBody>
                  <a:tcPr marL="4763" marR="4763" marT="4763" marB="0" anchor="ctr">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en-US" sz="1400" b="0" i="0" u="none" strike="noStrike" dirty="0">
                        <a:solidFill>
                          <a:srgbClr val="000000"/>
                        </a:solidFill>
                        <a:effectLst/>
                        <a:latin typeface="Calibri" panose="020F0502020204030204" pitchFamily="34" charset="0"/>
                      </a:endParaRPr>
                    </a:p>
                  </a:txBody>
                  <a:tcPr marL="4763" marR="4763" marT="4763" marB="0" anchor="ctr">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1400" b="0" i="0" u="none" strike="noStrike" dirty="0">
                        <a:solidFill>
                          <a:srgbClr val="000000"/>
                        </a:solidFill>
                        <a:effectLst/>
                        <a:latin typeface="Calibri" panose="020F0502020204030204" pitchFamily="34" charset="0"/>
                      </a:endParaRPr>
                    </a:p>
                  </a:txBody>
                  <a:tcPr marL="4763" marR="4763" marT="4763" marB="0" anchor="ctr">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panose="020F0502020204030204" pitchFamily="34" charset="0"/>
                        </a:rPr>
                        <a:t>50</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46186845"/>
                  </a:ext>
                </a:extLst>
              </a:tr>
              <a:tr h="438017">
                <a:tc>
                  <a:txBody>
                    <a:bodyPr/>
                    <a:lstStyle/>
                    <a:p>
                      <a:pPr algn="l" fontAlgn="ctr"/>
                      <a:r>
                        <a:rPr lang="en-US" sz="1600" b="1" i="0" u="none" strike="noStrike" dirty="0">
                          <a:solidFill>
                            <a:srgbClr val="000000"/>
                          </a:solidFill>
                          <a:effectLst/>
                          <a:latin typeface="Calibri" panose="020F0502020204030204" pitchFamily="34" charset="0"/>
                        </a:rPr>
                        <a:t>Improper Restraint</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en-US" sz="1400" b="0" i="0" u="none" strike="noStrike" dirty="0">
                          <a:solidFill>
                            <a:srgbClr val="000000"/>
                          </a:solidFill>
                          <a:effectLst/>
                          <a:latin typeface="Calibri" panose="020F0502020204030204" pitchFamily="34" charset="0"/>
                        </a:rPr>
                        <a:t>Did Not Use Approved Technique, Created Isolation</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l" fontAlgn="ctr"/>
                      <a:endParaRPr lang="en-US" sz="14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panose="020F0502020204030204" pitchFamily="34" charset="0"/>
                        </a:rPr>
                        <a:t>6</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528863767"/>
                  </a:ext>
                </a:extLst>
              </a:tr>
              <a:tr h="244963">
                <a:tc>
                  <a:txBody>
                    <a:bodyPr/>
                    <a:lstStyle/>
                    <a:p>
                      <a:pPr algn="r" fontAlgn="b"/>
                      <a:r>
                        <a:rPr lang="en-US" sz="1100" b="1" i="0" u="none" strike="noStrike" dirty="0">
                          <a:solidFill>
                            <a:srgbClr val="000000"/>
                          </a:solidFill>
                          <a:effectLst/>
                          <a:latin typeface="Calibri" panose="020F0502020204030204" pitchFamily="34" charset="0"/>
                        </a:rPr>
                        <a:t> </a:t>
                      </a:r>
                    </a:p>
                  </a:txBody>
                  <a:tcPr marL="4763" marR="100013" marT="4763" marB="0" anchor="b">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Calibri" panose="020F0502020204030204" pitchFamily="34" charset="0"/>
                        </a:rPr>
                        <a:t> </a:t>
                      </a:r>
                    </a:p>
                  </a:txBody>
                  <a:tcPr marL="4763" marR="100013" marT="4763"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0" i="0" u="none" strike="noStrike" dirty="0">
                          <a:solidFill>
                            <a:srgbClr val="000000"/>
                          </a:solidFill>
                          <a:effectLst/>
                          <a:latin typeface="Calibri" panose="020F0502020204030204" pitchFamily="34" charset="0"/>
                        </a:rPr>
                        <a:t>Total</a:t>
                      </a:r>
                    </a:p>
                  </a:txBody>
                  <a:tcPr marL="4763" marR="100013" marT="4763" marB="0" anchor="b">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r" fontAlgn="b"/>
                      <a:endParaRPr lang="en-US" sz="1400" b="0" i="0" u="none" strike="noStrike" dirty="0">
                        <a:solidFill>
                          <a:srgbClr val="000000"/>
                        </a:solidFill>
                        <a:effectLst/>
                        <a:latin typeface="Calibri" panose="020F0502020204030204" pitchFamily="34" charset="0"/>
                      </a:endParaRPr>
                    </a:p>
                  </a:txBody>
                  <a:tcPr marL="4763" marR="10001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panose="020F0502020204030204" pitchFamily="34" charset="0"/>
                        </a:rPr>
                        <a:t>153</a:t>
                      </a:r>
                    </a:p>
                  </a:txBody>
                  <a:tcPr marL="4763" marR="100013" marT="47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865337522"/>
                  </a:ext>
                </a:extLst>
              </a:tr>
            </a:tbl>
          </a:graphicData>
        </a:graphic>
      </p:graphicFrame>
    </p:spTree>
    <p:extLst>
      <p:ext uri="{BB962C8B-B14F-4D97-AF65-F5344CB8AC3E}">
        <p14:creationId xmlns:p14="http://schemas.microsoft.com/office/powerpoint/2010/main" val="18701041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E9AEFC48-7FD5-4622-BA41-C544EE9AB9F7}"/>
              </a:ext>
            </a:extLst>
          </p:cNvPr>
          <p:cNvGraphicFramePr>
            <a:graphicFrameLocks noGrp="1"/>
          </p:cNvGraphicFramePr>
          <p:nvPr>
            <p:extLst/>
          </p:nvPr>
        </p:nvGraphicFramePr>
        <p:xfrm>
          <a:off x="667109" y="494581"/>
          <a:ext cx="10840530" cy="5944208"/>
        </p:xfrm>
        <a:graphic>
          <a:graphicData uri="http://schemas.openxmlformats.org/drawingml/2006/table">
            <a:tbl>
              <a:tblPr/>
              <a:tblGrid>
                <a:gridCol w="7522584">
                  <a:extLst>
                    <a:ext uri="{9D8B030D-6E8A-4147-A177-3AD203B41FA5}">
                      <a16:colId xmlns="" xmlns:a16="http://schemas.microsoft.com/office/drawing/2014/main" val="3206073707"/>
                    </a:ext>
                  </a:extLst>
                </a:gridCol>
                <a:gridCol w="1716179">
                  <a:extLst>
                    <a:ext uri="{9D8B030D-6E8A-4147-A177-3AD203B41FA5}">
                      <a16:colId xmlns="" xmlns:a16="http://schemas.microsoft.com/office/drawing/2014/main" val="804483895"/>
                    </a:ext>
                  </a:extLst>
                </a:gridCol>
                <a:gridCol w="1601767">
                  <a:extLst>
                    <a:ext uri="{9D8B030D-6E8A-4147-A177-3AD203B41FA5}">
                      <a16:colId xmlns="" xmlns:a16="http://schemas.microsoft.com/office/drawing/2014/main" val="2796763704"/>
                    </a:ext>
                  </a:extLst>
                </a:gridCol>
              </a:tblGrid>
              <a:tr h="594780">
                <a:tc>
                  <a:txBody>
                    <a:bodyPr/>
                    <a:lstStyle/>
                    <a:p>
                      <a:pPr algn="ctr" fontAlgn="b"/>
                      <a:r>
                        <a:rPr lang="en-US" sz="2800" b="1" i="0" u="none" strike="noStrike" dirty="0">
                          <a:solidFill>
                            <a:srgbClr val="FFFFFF"/>
                          </a:solidFill>
                          <a:effectLst/>
                          <a:latin typeface="Calibri" panose="020F0502020204030204" pitchFamily="34" charset="0"/>
                        </a:rPr>
                        <a:t>Categorization of Criminal Arrests</a:t>
                      </a:r>
                    </a:p>
                    <a:p>
                      <a:pPr algn="ctr" fontAlgn="b"/>
                      <a:r>
                        <a:rPr lang="en-US" sz="2000" b="1" i="0" u="none" strike="noStrike" dirty="0">
                          <a:solidFill>
                            <a:srgbClr val="FFFFFF"/>
                          </a:solidFill>
                          <a:effectLst/>
                          <a:latin typeface="Calibri" panose="020F0502020204030204" pitchFamily="34" charset="0"/>
                        </a:rPr>
                        <a:t>Community Residential and Regional Centers</a:t>
                      </a:r>
                    </a:p>
                  </a:txBody>
                  <a:tcPr marL="4763" marR="4763" marT="476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fontAlgn="b"/>
                      <a:r>
                        <a:rPr lang="en-US" sz="2000" b="1" i="0" u="none" strike="noStrike" dirty="0">
                          <a:solidFill>
                            <a:srgbClr val="FFFFFF"/>
                          </a:solidFill>
                          <a:effectLst/>
                          <a:latin typeface="Calibri" panose="020F0502020204030204" pitchFamily="34" charset="0"/>
                        </a:rPr>
                        <a:t>FY11-FY18</a:t>
                      </a:r>
                    </a:p>
                  </a:txBody>
                  <a:tcPr marL="4763" marR="4763" marT="476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fontAlgn="ctr"/>
                      <a:r>
                        <a:rPr lang="en-US" sz="2000" b="1" i="0" u="none" strike="noStrike" dirty="0">
                          <a:solidFill>
                            <a:srgbClr val="FFFFFF"/>
                          </a:solidFill>
                          <a:effectLst/>
                          <a:latin typeface="Calibri" panose="020F0502020204030204" pitchFamily="34" charset="0"/>
                        </a:rPr>
                        <a:t>FY18</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extLst>
                  <a:ext uri="{0D108BD9-81ED-4DB2-BD59-A6C34878D82A}">
                    <a16:rowId xmlns="" xmlns:a16="http://schemas.microsoft.com/office/drawing/2014/main" val="1582721816"/>
                  </a:ext>
                </a:extLst>
              </a:tr>
              <a:tr h="432981">
                <a:tc>
                  <a:txBody>
                    <a:bodyPr/>
                    <a:lstStyle/>
                    <a:p>
                      <a:pPr algn="l" fontAlgn="b"/>
                      <a:r>
                        <a:rPr lang="en-US" sz="2000" b="1" i="0" u="none" strike="noStrike" dirty="0">
                          <a:solidFill>
                            <a:srgbClr val="000000"/>
                          </a:solidFill>
                          <a:effectLst/>
                          <a:latin typeface="Calibri" panose="020F0502020204030204" pitchFamily="34" charset="0"/>
                        </a:rPr>
                        <a:t>Category of Conduct Leading to Criminal Arrest</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400" b="1" i="0" u="none" strike="noStrike" dirty="0">
                          <a:solidFill>
                            <a:srgbClr val="000000"/>
                          </a:solidFill>
                          <a:effectLst/>
                          <a:latin typeface="Calibri" panose="020F0502020204030204" pitchFamily="34" charset="0"/>
                        </a:rPr>
                        <a:t>Frequency </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400" b="1" i="0" u="none" strike="noStrike" dirty="0">
                          <a:solidFill>
                            <a:srgbClr val="000000"/>
                          </a:solidFill>
                          <a:effectLst/>
                          <a:latin typeface="Calibri" panose="020F0502020204030204" pitchFamily="34" charset="0"/>
                        </a:rPr>
                        <a:t>Frequency</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 xmlns:a16="http://schemas.microsoft.com/office/drawing/2014/main" val="506858149"/>
                  </a:ext>
                </a:extLst>
              </a:tr>
              <a:tr h="432981">
                <a:tc>
                  <a:txBody>
                    <a:bodyPr/>
                    <a:lstStyle/>
                    <a:p>
                      <a:pPr algn="l" fontAlgn="b"/>
                      <a:r>
                        <a:rPr lang="en-US" sz="1800" b="1" i="0" u="none" strike="noStrike" dirty="0">
                          <a:solidFill>
                            <a:srgbClr val="000000"/>
                          </a:solidFill>
                          <a:effectLst/>
                          <a:latin typeface="Calibri" panose="020F0502020204030204" pitchFamily="34" charset="0"/>
                        </a:rPr>
                        <a:t>Threatening Victim Without Physical Contact</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2</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1</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503189316"/>
                  </a:ext>
                </a:extLst>
              </a:tr>
              <a:tr h="432981">
                <a:tc>
                  <a:txBody>
                    <a:bodyPr/>
                    <a:lstStyle/>
                    <a:p>
                      <a:pPr algn="l" fontAlgn="b"/>
                      <a:r>
                        <a:rPr lang="en-US" sz="1800" b="1" i="0" u="none" strike="noStrike" dirty="0">
                          <a:solidFill>
                            <a:srgbClr val="000000"/>
                          </a:solidFill>
                          <a:effectLst/>
                          <a:latin typeface="Calibri" panose="020F0502020204030204" pitchFamily="34" charset="0"/>
                        </a:rPr>
                        <a:t>Theft of Consumer Medications</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2</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1</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234763479"/>
                  </a:ext>
                </a:extLst>
              </a:tr>
              <a:tr h="432981">
                <a:tc>
                  <a:txBody>
                    <a:bodyPr/>
                    <a:lstStyle/>
                    <a:p>
                      <a:pPr algn="l" fontAlgn="b"/>
                      <a:r>
                        <a:rPr lang="en-US" sz="1800" b="1" i="0" u="none" strike="noStrike" dirty="0">
                          <a:solidFill>
                            <a:srgbClr val="000000"/>
                          </a:solidFill>
                          <a:effectLst/>
                          <a:latin typeface="Calibri" panose="020F0502020204030204" pitchFamily="34" charset="0"/>
                        </a:rPr>
                        <a:t>Fraud with Consumer Funds</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7</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1</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409494763"/>
                  </a:ext>
                </a:extLst>
              </a:tr>
              <a:tr h="432981">
                <a:tc>
                  <a:txBody>
                    <a:bodyPr/>
                    <a:lstStyle/>
                    <a:p>
                      <a:pPr algn="l" fontAlgn="b"/>
                      <a:r>
                        <a:rPr lang="en-US" sz="1800" b="1" i="0" u="none" strike="noStrike" dirty="0">
                          <a:solidFill>
                            <a:srgbClr val="000000"/>
                          </a:solidFill>
                          <a:effectLst/>
                          <a:latin typeface="Calibri" panose="020F0502020204030204" pitchFamily="34" charset="0"/>
                        </a:rPr>
                        <a:t>Neglect of Consumer - No Physical Contact</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6</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0</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3110305"/>
                  </a:ext>
                </a:extLst>
              </a:tr>
              <a:tr h="432981">
                <a:tc>
                  <a:txBody>
                    <a:bodyPr/>
                    <a:lstStyle/>
                    <a:p>
                      <a:pPr algn="l" fontAlgn="b"/>
                      <a:r>
                        <a:rPr lang="en-US" sz="1800" b="1" i="0" u="none" strike="noStrike" dirty="0">
                          <a:solidFill>
                            <a:srgbClr val="000000"/>
                          </a:solidFill>
                          <a:effectLst/>
                          <a:latin typeface="Calibri" panose="020F0502020204030204" pitchFamily="34" charset="0"/>
                        </a:rPr>
                        <a:t>Strike Causing Bruising- No Substantial Injury</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28</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4</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2097522"/>
                  </a:ext>
                </a:extLst>
              </a:tr>
              <a:tr h="432981">
                <a:tc>
                  <a:txBody>
                    <a:bodyPr/>
                    <a:lstStyle/>
                    <a:p>
                      <a:pPr algn="l" fontAlgn="b"/>
                      <a:r>
                        <a:rPr lang="en-US" sz="1800" b="1" i="0" u="none" strike="noStrike" dirty="0">
                          <a:solidFill>
                            <a:srgbClr val="000000"/>
                          </a:solidFill>
                          <a:effectLst/>
                          <a:latin typeface="Calibri" panose="020F0502020204030204" pitchFamily="34" charset="0"/>
                        </a:rPr>
                        <a:t>Strike- Substantial Injury</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4</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1</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824742014"/>
                  </a:ext>
                </a:extLst>
              </a:tr>
              <a:tr h="432981">
                <a:tc>
                  <a:txBody>
                    <a:bodyPr/>
                    <a:lstStyle/>
                    <a:p>
                      <a:pPr algn="l" fontAlgn="b"/>
                      <a:r>
                        <a:rPr lang="en-US" sz="1800" b="1" i="0" u="none" strike="noStrike" dirty="0">
                          <a:solidFill>
                            <a:srgbClr val="000000"/>
                          </a:solidFill>
                          <a:effectLst/>
                          <a:latin typeface="Calibri" panose="020F0502020204030204" pitchFamily="34" charset="0"/>
                        </a:rPr>
                        <a:t>Push- No Substantial Injury</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1</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0</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389981260"/>
                  </a:ext>
                </a:extLst>
              </a:tr>
              <a:tr h="432981">
                <a:tc>
                  <a:txBody>
                    <a:bodyPr/>
                    <a:lstStyle/>
                    <a:p>
                      <a:pPr algn="l" fontAlgn="b"/>
                      <a:r>
                        <a:rPr lang="en-US" sz="1800" b="1" i="0" u="none" strike="noStrike" dirty="0">
                          <a:solidFill>
                            <a:srgbClr val="000000"/>
                          </a:solidFill>
                          <a:effectLst/>
                          <a:latin typeface="Calibri" panose="020F0502020204030204" pitchFamily="34" charset="0"/>
                        </a:rPr>
                        <a:t>Push with Fall- Substantial Injury</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3</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0</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446623107"/>
                  </a:ext>
                </a:extLst>
              </a:tr>
              <a:tr h="432981">
                <a:tc>
                  <a:txBody>
                    <a:bodyPr/>
                    <a:lstStyle/>
                    <a:p>
                      <a:pPr algn="l" fontAlgn="b"/>
                      <a:r>
                        <a:rPr lang="en-US" sz="1800" b="1" i="0" u="none" strike="noStrike" dirty="0">
                          <a:solidFill>
                            <a:srgbClr val="000000"/>
                          </a:solidFill>
                          <a:effectLst/>
                          <a:latin typeface="Calibri" panose="020F0502020204030204" pitchFamily="34" charset="0"/>
                        </a:rPr>
                        <a:t>Sexual Abuse </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3</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0</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814126879"/>
                  </a:ext>
                </a:extLst>
              </a:tr>
              <a:tr h="432981">
                <a:tc>
                  <a:txBody>
                    <a:bodyPr/>
                    <a:lstStyle/>
                    <a:p>
                      <a:pPr algn="l" fontAlgn="b"/>
                      <a:r>
                        <a:rPr lang="en-US" sz="1800" b="1" i="0" u="none" strike="noStrike" dirty="0">
                          <a:solidFill>
                            <a:srgbClr val="000000"/>
                          </a:solidFill>
                          <a:effectLst/>
                          <a:latin typeface="Calibri" panose="020F0502020204030204" pitchFamily="34" charset="0"/>
                        </a:rPr>
                        <a:t>Failure to Report</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3</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2</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95699523"/>
                  </a:ext>
                </a:extLst>
              </a:tr>
              <a:tr h="445134">
                <a:tc>
                  <a:txBody>
                    <a:bodyPr/>
                    <a:lstStyle/>
                    <a:p>
                      <a:pPr algn="r" fontAlgn="b"/>
                      <a:r>
                        <a:rPr lang="en-US" sz="1800" b="1" i="0" u="none" strike="noStrike" dirty="0">
                          <a:solidFill>
                            <a:srgbClr val="000000"/>
                          </a:solidFill>
                          <a:effectLst/>
                          <a:latin typeface="Calibri" panose="020F0502020204030204" pitchFamily="34" charset="0"/>
                        </a:rPr>
                        <a:t>Total</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59</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10</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555583649"/>
                  </a:ext>
                </a:extLst>
              </a:tr>
            </a:tbl>
          </a:graphicData>
        </a:graphic>
      </p:graphicFrame>
    </p:spTree>
    <p:extLst>
      <p:ext uri="{BB962C8B-B14F-4D97-AF65-F5344CB8AC3E}">
        <p14:creationId xmlns:p14="http://schemas.microsoft.com/office/powerpoint/2010/main" val="758391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DDSN </a:t>
            </a:r>
            <a:r>
              <a:rPr lang="en-US" dirty="0" smtClean="0"/>
              <a:t>Enterprise </a:t>
            </a:r>
            <a:r>
              <a:rPr lang="en-US" dirty="0"/>
              <a:t>Performance Management</a:t>
            </a:r>
          </a:p>
        </p:txBody>
      </p:sp>
      <p:sp>
        <p:nvSpPr>
          <p:cNvPr id="3" name="Slide Number Placeholder 2"/>
          <p:cNvSpPr>
            <a:spLocks noGrp="1"/>
          </p:cNvSpPr>
          <p:nvPr>
            <p:ph type="sldNum" sz="quarter" idx="12"/>
          </p:nvPr>
        </p:nvSpPr>
        <p:spPr>
          <a:xfrm>
            <a:off x="5787136" y="1076993"/>
            <a:ext cx="609600" cy="441325"/>
          </a:xfrm>
        </p:spPr>
        <p:txBody>
          <a:bodyPr/>
          <a:lstStyle/>
          <a:p>
            <a:pPr>
              <a:defRPr/>
            </a:pPr>
            <a:fld id="{C2E0F9FD-BA8A-4314-AAA7-A5B4E7982A7D}" type="slidenum">
              <a:rPr lang="en-US" smtClean="0">
                <a:solidFill>
                  <a:srgbClr val="8CADAE">
                    <a:shade val="75000"/>
                  </a:srgbClr>
                </a:solidFill>
              </a:rPr>
              <a:pPr>
                <a:defRPr/>
              </a:pPr>
              <a:t>3</a:t>
            </a:fld>
            <a:endParaRPr lang="en-US" dirty="0">
              <a:solidFill>
                <a:srgbClr val="8CADAE">
                  <a:shade val="75000"/>
                </a:srgbClr>
              </a:solidFill>
            </a:endParaRPr>
          </a:p>
        </p:txBody>
      </p:sp>
      <p:sp>
        <p:nvSpPr>
          <p:cNvPr id="4" name="Content Placeholder 3"/>
          <p:cNvSpPr>
            <a:spLocks noGrp="1"/>
          </p:cNvSpPr>
          <p:nvPr>
            <p:ph sz="quarter" idx="1"/>
          </p:nvPr>
        </p:nvSpPr>
        <p:spPr>
          <a:xfrm>
            <a:off x="300102" y="1607760"/>
            <a:ext cx="11338560" cy="4572000"/>
          </a:xfrm>
        </p:spPr>
        <p:txBody>
          <a:bodyPr/>
          <a:lstStyle/>
          <a:p>
            <a:endParaRPr lang="en-US" sz="800" dirty="0" smtClean="0"/>
          </a:p>
          <a:p>
            <a:r>
              <a:rPr lang="en-US" sz="2800" dirty="0"/>
              <a:t>EPM's prioritized KPIs can quickly denote if a critical system is winning or losing.  However, an EPM should also provide sufficient activity detail to provide "</a:t>
            </a:r>
            <a:r>
              <a:rPr lang="en-US" sz="2800" u="sng" dirty="0"/>
              <a:t>insight into operations</a:t>
            </a:r>
            <a:r>
              <a:rPr lang="en-US" sz="2800" dirty="0"/>
              <a:t>" to stimulate better questions to tease out issues/opportunities in a single critical system and their inter-relationship with other systems across the agency.  </a:t>
            </a:r>
          </a:p>
          <a:p>
            <a:endParaRPr lang="en-US" sz="1400" dirty="0" smtClean="0"/>
          </a:p>
          <a:p>
            <a:r>
              <a:rPr lang="en-US" sz="2800" dirty="0" smtClean="0"/>
              <a:t>An </a:t>
            </a:r>
            <a:r>
              <a:rPr lang="en-US" sz="2800" dirty="0"/>
              <a:t>EPM's emphasis on bringing reliable and accurate information from across the enterprise into one document </a:t>
            </a:r>
            <a:r>
              <a:rPr lang="en-US" sz="2800" dirty="0" smtClean="0"/>
              <a:t>assists </a:t>
            </a:r>
            <a:r>
              <a:rPr lang="en-US" sz="2800" dirty="0"/>
              <a:t>management making the myriad of judgment decisions </a:t>
            </a:r>
            <a:r>
              <a:rPr lang="en-US" sz="2800" dirty="0" smtClean="0"/>
              <a:t>needed </a:t>
            </a:r>
            <a:r>
              <a:rPr lang="en-US" sz="2800" dirty="0"/>
              <a:t>to steer a large agency in a complex environment.</a:t>
            </a:r>
          </a:p>
          <a:p>
            <a:pPr lvl="0"/>
            <a:endParaRPr lang="en-US" sz="2400" dirty="0" smtClean="0"/>
          </a:p>
          <a:p>
            <a:pPr lvl="0"/>
            <a:endParaRPr lang="en-US" sz="1400" dirty="0"/>
          </a:p>
          <a:p>
            <a:pPr lvl="0"/>
            <a:endParaRPr lang="en-US" sz="2000" dirty="0"/>
          </a:p>
          <a:p>
            <a:endParaRPr lang="en-US" sz="1800" dirty="0" smtClean="0"/>
          </a:p>
        </p:txBody>
      </p:sp>
    </p:spTree>
    <p:extLst>
      <p:ext uri="{BB962C8B-B14F-4D97-AF65-F5344CB8AC3E}">
        <p14:creationId xmlns:p14="http://schemas.microsoft.com/office/powerpoint/2010/main" val="11149378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9E86074-C205-4770-ADED-27368BF31AA3}" type="slidenum">
              <a:rPr lang="en-US" smtClean="0"/>
              <a:t>30</a:t>
            </a:fld>
            <a:endParaRPr lang="en-US" dirty="0"/>
          </a:p>
        </p:txBody>
      </p:sp>
      <p:sp>
        <p:nvSpPr>
          <p:cNvPr id="7" name="Rectangle 6"/>
          <p:cNvSpPr/>
          <p:nvPr/>
        </p:nvSpPr>
        <p:spPr>
          <a:xfrm>
            <a:off x="1062111" y="112542"/>
            <a:ext cx="10529667" cy="7263527"/>
          </a:xfrm>
          <a:prstGeom prst="rect">
            <a:avLst/>
          </a:prstGeom>
        </p:spPr>
        <p:txBody>
          <a:bodyPr wrap="square">
            <a:spAutoFit/>
          </a:bodyPr>
          <a:lstStyle/>
          <a:p>
            <a:endParaRPr lang="en-US" sz="1600" dirty="0" smtClean="0"/>
          </a:p>
          <a:p>
            <a:pPr algn="ctr"/>
            <a:r>
              <a:rPr lang="en-US" sz="2400" u="sng" dirty="0" smtClean="0"/>
              <a:t>Persuasive Evidence of SC DDSN Consumer Safety</a:t>
            </a:r>
            <a:endParaRPr lang="en-US" sz="2400" u="sng" dirty="0"/>
          </a:p>
          <a:p>
            <a:endParaRPr lang="en-US" sz="1600" dirty="0" smtClean="0"/>
          </a:p>
          <a:p>
            <a:endParaRPr lang="en-US" sz="1600" dirty="0"/>
          </a:p>
          <a:p>
            <a:r>
              <a:rPr lang="en-US" sz="1600" u="sng"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NCI </a:t>
            </a:r>
            <a:r>
              <a:rPr lang="en-US" sz="1600"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survey </a:t>
            </a:r>
            <a:r>
              <a:rPr lang="en-US" sz="1600" u="sng"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question:</a:t>
            </a:r>
            <a:r>
              <a:rPr lang="en-US" sz="1600"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  "NEVER OR RARELY FEEL AFRAID OR SCARED AT HOME"</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endPar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600"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FY 15</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96% of respondents (388 total; 170 residential &amp; 218 at-home) from South Carolina and 83% across NCI states reported that they never or rarely feel afraid or scared in their home.  States ranged from 71% to 96%. </a:t>
            </a:r>
            <a:endPar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600"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FY 16</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98% of respondents (289 total; 153 residential &amp; 136 at-home) from South Carolina and 93% across NCI states reported that they never or rarely feel afraid or scared in their home.  States ranged from 80% to 99%. </a:t>
            </a:r>
            <a:endPar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R="0" lvl="0">
              <a:spcBef>
                <a:spcPts val="0"/>
              </a:spcBef>
              <a:spcAft>
                <a:spcPts val="0"/>
              </a:spcAft>
              <a:buSzPts val="1000"/>
              <a:tabLst>
                <a:tab pos="457200" algn="l"/>
              </a:tabLst>
            </a:pPr>
            <a:endParaRPr lang="en-US"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600"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FY 17</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94% of respondents (272 total; 204 residential &amp; 68 at-home) from South Carolina reported that they never or rarely feel afraid or scared in their home.  The FY 17 national average and range are not yet available from NCI. </a:t>
            </a:r>
            <a:endPar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R="0" lvl="0">
              <a:spcBef>
                <a:spcPts val="0"/>
              </a:spcBef>
              <a:spcAft>
                <a:spcPts val="0"/>
              </a:spcAft>
              <a:buSzPts val="1000"/>
              <a:tabLst>
                <a:tab pos="457200" algn="l"/>
              </a:tabLst>
            </a:pPr>
            <a:endParaRPr lang="en-US" sz="1600" dirty="0" smtClean="0"/>
          </a:p>
          <a:p>
            <a:pPr marR="0" lvl="0">
              <a:spcBef>
                <a:spcPts val="0"/>
              </a:spcBef>
              <a:spcAft>
                <a:spcPts val="0"/>
              </a:spcAft>
              <a:buSzPts val="1000"/>
              <a:tabLst>
                <a:tab pos="457200" algn="l"/>
              </a:tabLst>
            </a:pPr>
            <a:r>
              <a:rPr lang="en-US" sz="2800" b="1" dirty="0" smtClean="0"/>
              <a:t>In </a:t>
            </a:r>
            <a:r>
              <a:rPr lang="en-US" sz="2800" b="1" dirty="0"/>
              <a:t>summary, 949 consumers (527 residential;  422 at-home) over the past three FYs consistently rated South Carolina at or near the top on </a:t>
            </a:r>
            <a:r>
              <a:rPr lang="en-US" sz="2800" b="1" u="sng" dirty="0" smtClean="0"/>
              <a:t>four key </a:t>
            </a:r>
            <a:r>
              <a:rPr lang="en-US" sz="2800" b="1" u="sng" dirty="0"/>
              <a:t>safety </a:t>
            </a:r>
            <a:r>
              <a:rPr lang="en-US" sz="2800" b="1" dirty="0" smtClean="0"/>
              <a:t>questions compared </a:t>
            </a:r>
            <a:r>
              <a:rPr lang="en-US" sz="2800" b="1" dirty="0"/>
              <a:t>to 32 other states. </a:t>
            </a:r>
            <a:endParaRPr lang="en-US" sz="28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endParaRPr lang="en-US" sz="1600" dirty="0" smtClean="0"/>
          </a:p>
          <a:p>
            <a:pPr algn="ctr"/>
            <a:endParaRPr lang="en-US" sz="4800" dirty="0" smtClean="0"/>
          </a:p>
          <a:p>
            <a:pPr algn="ctr"/>
            <a:endParaRPr lang="en-US" sz="4000" dirty="0" smtClean="0"/>
          </a:p>
          <a:p>
            <a:pPr algn="ctr"/>
            <a:endParaRPr lang="en-US" sz="1400" dirty="0" smtClean="0"/>
          </a:p>
        </p:txBody>
      </p:sp>
    </p:spTree>
    <p:extLst>
      <p:ext uri="{BB962C8B-B14F-4D97-AF65-F5344CB8AC3E}">
        <p14:creationId xmlns:p14="http://schemas.microsoft.com/office/powerpoint/2010/main" val="14782999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DDSN Enterprise Performance Management</a:t>
            </a:r>
          </a:p>
        </p:txBody>
      </p:sp>
      <p:sp>
        <p:nvSpPr>
          <p:cNvPr id="3" name="Slide Number Placeholder 2"/>
          <p:cNvSpPr>
            <a:spLocks noGrp="1"/>
          </p:cNvSpPr>
          <p:nvPr>
            <p:ph type="sldNum" sz="quarter" idx="12"/>
          </p:nvPr>
        </p:nvSpPr>
        <p:spPr/>
        <p:txBody>
          <a:bodyPr/>
          <a:lstStyle/>
          <a:p>
            <a:pPr>
              <a:defRPr/>
            </a:pPr>
            <a:fld id="{C2E0F9FD-BA8A-4314-AAA7-A5B4E7982A7D}" type="slidenum">
              <a:rPr lang="en-US" smtClean="0">
                <a:solidFill>
                  <a:srgbClr val="8CADAE">
                    <a:shade val="75000"/>
                  </a:srgbClr>
                </a:solidFill>
              </a:rPr>
              <a:pPr>
                <a:defRPr/>
              </a:pPr>
              <a:t>31</a:t>
            </a:fld>
            <a:endParaRPr lang="en-US" dirty="0">
              <a:solidFill>
                <a:srgbClr val="8CADAE">
                  <a:shade val="75000"/>
                </a:srgbClr>
              </a:solidFill>
            </a:endParaRPr>
          </a:p>
        </p:txBody>
      </p:sp>
      <p:sp>
        <p:nvSpPr>
          <p:cNvPr id="4" name="Content Placeholder 3"/>
          <p:cNvSpPr>
            <a:spLocks noGrp="1"/>
          </p:cNvSpPr>
          <p:nvPr>
            <p:ph sz="quarter" idx="1"/>
          </p:nvPr>
        </p:nvSpPr>
        <p:spPr>
          <a:xfrm>
            <a:off x="462122" y="1562766"/>
            <a:ext cx="11319414" cy="4666584"/>
          </a:xfrm>
        </p:spPr>
        <p:txBody>
          <a:bodyPr>
            <a:normAutofit/>
          </a:bodyPr>
          <a:lstStyle/>
          <a:p>
            <a:pPr marL="0" indent="0">
              <a:buNone/>
            </a:pPr>
            <a:r>
              <a:rPr lang="en-US" sz="2800" u="sng" dirty="0"/>
              <a:t>Residential Observation </a:t>
            </a:r>
            <a:r>
              <a:rPr lang="en-US" sz="2800" u="sng" dirty="0" smtClean="0"/>
              <a:t>-- Key Role in ANE Issue &amp; Future of Residential Settings Performance Management</a:t>
            </a:r>
            <a:endParaRPr lang="en-US" sz="1100" u="sng" dirty="0"/>
          </a:p>
          <a:p>
            <a:pPr marL="0" lvl="0" indent="0">
              <a:buNone/>
            </a:pPr>
            <a:endParaRPr lang="en-US" sz="1000" dirty="0"/>
          </a:p>
          <a:p>
            <a:r>
              <a:rPr lang="en-US" sz="2000" dirty="0" smtClean="0"/>
              <a:t>Starting in FY 18, DDSN's audit contractor makes </a:t>
            </a:r>
            <a:r>
              <a:rPr lang="en-US" sz="2000" u="sng" dirty="0" smtClean="0"/>
              <a:t>unannounced</a:t>
            </a:r>
            <a:r>
              <a:rPr lang="en-US" sz="2000" dirty="0" smtClean="0"/>
              <a:t> </a:t>
            </a:r>
            <a:r>
              <a:rPr lang="en-US" sz="2000" dirty="0"/>
              <a:t>residential setting </a:t>
            </a:r>
            <a:r>
              <a:rPr lang="en-US" sz="2000" dirty="0" smtClean="0"/>
              <a:t>visits </a:t>
            </a:r>
            <a:r>
              <a:rPr lang="en-US" sz="2000" dirty="0"/>
              <a:t>to 25% of all settings (approximately 350/annually</a:t>
            </a:r>
            <a:r>
              <a:rPr lang="en-US" sz="2000" dirty="0" smtClean="0"/>
              <a:t>).</a:t>
            </a:r>
          </a:p>
          <a:p>
            <a:endParaRPr lang="en-US" sz="800" dirty="0"/>
          </a:p>
          <a:p>
            <a:r>
              <a:rPr lang="en-US" sz="2000" dirty="0"/>
              <a:t>147 final reports through </a:t>
            </a:r>
            <a:r>
              <a:rPr lang="en-US" sz="2000" dirty="0" smtClean="0"/>
              <a:t>6/30/18. </a:t>
            </a:r>
          </a:p>
          <a:p>
            <a:endParaRPr lang="en-US" sz="800" dirty="0"/>
          </a:p>
          <a:p>
            <a:r>
              <a:rPr lang="en-US" sz="2000" dirty="0" smtClean="0"/>
              <a:t>Residential Observations in 147 settings resulted in over </a:t>
            </a:r>
            <a:r>
              <a:rPr lang="en-US" sz="2000" dirty="0"/>
              <a:t>200 interviews with people receiving services and 170 </a:t>
            </a:r>
            <a:r>
              <a:rPr lang="en-US" sz="2000" dirty="0" smtClean="0"/>
              <a:t>staff.  There </a:t>
            </a:r>
            <a:r>
              <a:rPr lang="en-US" sz="2000" dirty="0"/>
              <a:t>have been </a:t>
            </a:r>
            <a:r>
              <a:rPr lang="en-US" sz="2000" dirty="0" smtClean="0"/>
              <a:t>no reports of an ANE climate risk or specific ANE allegations.  15 safety related concerns identified pertained to primarily environmental </a:t>
            </a:r>
            <a:r>
              <a:rPr lang="en-US" sz="2000" dirty="0"/>
              <a:t>safety </a:t>
            </a:r>
            <a:r>
              <a:rPr lang="en-US" sz="2000" dirty="0" smtClean="0"/>
              <a:t>issues, </a:t>
            </a:r>
            <a:r>
              <a:rPr lang="en-US" sz="2000" dirty="0"/>
              <a:t>such as grab bars, rails, and mobility concerns. There were a few issues related to house-mates or former staff that were not respectful. </a:t>
            </a:r>
            <a:endParaRPr lang="en-US" sz="2000" dirty="0" smtClean="0"/>
          </a:p>
          <a:p>
            <a:endParaRPr lang="en-US" sz="800" dirty="0"/>
          </a:p>
          <a:p>
            <a:r>
              <a:rPr lang="en-US" sz="2000" dirty="0" smtClean="0"/>
              <a:t>The nine outcome based categories measured:  health/personal care; supervision; habilitation; safety; dignity/respect; rights; ANE training/reporting; service satisfaction; and staff functions.</a:t>
            </a:r>
            <a:endParaRPr lang="en-US" sz="2000" dirty="0"/>
          </a:p>
        </p:txBody>
      </p:sp>
    </p:spTree>
    <p:extLst>
      <p:ext uri="{BB962C8B-B14F-4D97-AF65-F5344CB8AC3E}">
        <p14:creationId xmlns:p14="http://schemas.microsoft.com/office/powerpoint/2010/main" val="2396805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C5D1C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DDSN Analysis of ANE Indicators Uptick</a:t>
            </a:r>
            <a:endParaRPr lang="en-US" dirty="0"/>
          </a:p>
        </p:txBody>
      </p:sp>
      <p:sp>
        <p:nvSpPr>
          <p:cNvPr id="3" name="Content Placeholder 2"/>
          <p:cNvSpPr>
            <a:spLocks noGrp="1"/>
          </p:cNvSpPr>
          <p:nvPr>
            <p:ph idx="1"/>
          </p:nvPr>
        </p:nvSpPr>
        <p:spPr>
          <a:xfrm>
            <a:off x="401156" y="1404047"/>
            <a:ext cx="10952644" cy="4772916"/>
          </a:xfrm>
        </p:spPr>
        <p:txBody>
          <a:bodyPr/>
          <a:lstStyle/>
          <a:p>
            <a:endParaRPr lang="en-US" dirty="0" smtClean="0"/>
          </a:p>
          <a:p>
            <a:r>
              <a:rPr lang="en-US" dirty="0" smtClean="0"/>
              <a:t>DDSN </a:t>
            </a:r>
            <a:r>
              <a:rPr lang="en-US" dirty="0"/>
              <a:t>Delivery System is not in crisis; however, we are incrementally </a:t>
            </a:r>
            <a:r>
              <a:rPr lang="en-US" dirty="0" smtClean="0"/>
              <a:t>slipping in </a:t>
            </a:r>
            <a:r>
              <a:rPr lang="en-US" dirty="0"/>
              <a:t>the wrong direction</a:t>
            </a:r>
            <a:r>
              <a:rPr lang="en-US" dirty="0" smtClean="0"/>
              <a:t>.  This is a national challenge not unique to South Carolina.</a:t>
            </a:r>
          </a:p>
          <a:p>
            <a:pPr marL="0" indent="0">
              <a:buNone/>
            </a:pPr>
            <a:endParaRPr lang="en-US" sz="1200" dirty="0"/>
          </a:p>
          <a:p>
            <a:r>
              <a:rPr lang="en-US" dirty="0"/>
              <a:t>The inching up of South Carolina providers' ANE data is not a function of inadequate ANE policies or management deficiencies to keep "predator" employees out of the system.  Rather, it is a function of "real world" economic factors eroding direct care professionals' (DSP) </a:t>
            </a:r>
            <a:r>
              <a:rPr lang="en-US" dirty="0" smtClean="0"/>
              <a:t>capacity </a:t>
            </a:r>
            <a:r>
              <a:rPr lang="en-US" dirty="0"/>
              <a:t>&amp; </a:t>
            </a:r>
            <a:r>
              <a:rPr lang="en-US" dirty="0" smtClean="0"/>
              <a:t>capabilities, while the consumer population's increasing behavioral needs require DPSs with higher skill levels.  </a:t>
            </a:r>
            <a:r>
              <a:rPr lang="en-US" u="sng" dirty="0" smtClean="0"/>
              <a:t>This gap is building pressure/stress </a:t>
            </a:r>
            <a:r>
              <a:rPr lang="en-US" u="sng" dirty="0"/>
              <a:t>is </a:t>
            </a:r>
            <a:r>
              <a:rPr lang="en-US" u="sng" dirty="0" smtClean="0"/>
              <a:t>the delivery system</a:t>
            </a:r>
            <a:r>
              <a:rPr lang="en-US" dirty="0"/>
              <a:t>.</a:t>
            </a:r>
          </a:p>
          <a:p>
            <a:endParaRPr lang="en-US" dirty="0"/>
          </a:p>
          <a:p>
            <a:endParaRPr lang="en-US" sz="4800" dirty="0"/>
          </a:p>
        </p:txBody>
      </p:sp>
    </p:spTree>
    <p:extLst>
      <p:ext uri="{BB962C8B-B14F-4D97-AF65-F5344CB8AC3E}">
        <p14:creationId xmlns:p14="http://schemas.microsoft.com/office/powerpoint/2010/main" val="39109992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DDSN </a:t>
            </a:r>
            <a:r>
              <a:rPr lang="en-US" dirty="0" smtClean="0"/>
              <a:t>Enterprise Performance </a:t>
            </a:r>
            <a:r>
              <a:rPr lang="en-US" dirty="0"/>
              <a:t>Management</a:t>
            </a:r>
          </a:p>
        </p:txBody>
      </p:sp>
      <p:sp>
        <p:nvSpPr>
          <p:cNvPr id="3" name="Slide Number Placeholder 2"/>
          <p:cNvSpPr>
            <a:spLocks noGrp="1"/>
          </p:cNvSpPr>
          <p:nvPr>
            <p:ph type="sldNum" sz="quarter" idx="12"/>
          </p:nvPr>
        </p:nvSpPr>
        <p:spPr/>
        <p:txBody>
          <a:bodyPr/>
          <a:lstStyle/>
          <a:p>
            <a:pPr>
              <a:defRPr/>
            </a:pPr>
            <a:fld id="{C2E0F9FD-BA8A-4314-AAA7-A5B4E7982A7D}" type="slidenum">
              <a:rPr lang="en-US" smtClean="0">
                <a:solidFill>
                  <a:srgbClr val="8CADAE">
                    <a:shade val="75000"/>
                  </a:srgbClr>
                </a:solidFill>
              </a:rPr>
              <a:pPr>
                <a:defRPr/>
              </a:pPr>
              <a:t>33</a:t>
            </a:fld>
            <a:endParaRPr lang="en-US" dirty="0">
              <a:solidFill>
                <a:srgbClr val="8CADAE">
                  <a:shade val="75000"/>
                </a:srgbClr>
              </a:solidFill>
            </a:endParaRPr>
          </a:p>
        </p:txBody>
      </p:sp>
      <p:sp>
        <p:nvSpPr>
          <p:cNvPr id="4" name="Content Placeholder 3"/>
          <p:cNvSpPr>
            <a:spLocks noGrp="1"/>
          </p:cNvSpPr>
          <p:nvPr>
            <p:ph sz="quarter" idx="1"/>
          </p:nvPr>
        </p:nvSpPr>
        <p:spPr>
          <a:xfrm>
            <a:off x="478302" y="1367406"/>
            <a:ext cx="11262594" cy="5124834"/>
          </a:xfrm>
        </p:spPr>
        <p:txBody>
          <a:bodyPr>
            <a:normAutofit/>
          </a:bodyPr>
          <a:lstStyle/>
          <a:p>
            <a:pPr marL="0" indent="0">
              <a:buNone/>
            </a:pPr>
            <a:r>
              <a:rPr lang="en-US" sz="2400" b="1" u="sng" dirty="0" smtClean="0"/>
              <a:t>Major Enterprise Initiatives</a:t>
            </a:r>
            <a:r>
              <a:rPr lang="en-US" sz="2400" dirty="0" smtClean="0"/>
              <a:t>:</a:t>
            </a:r>
          </a:p>
          <a:p>
            <a:pPr marL="0" indent="0">
              <a:buNone/>
            </a:pPr>
            <a:endParaRPr lang="en-US" sz="900" dirty="0" smtClean="0"/>
          </a:p>
          <a:p>
            <a:pPr marL="0" indent="0">
              <a:buNone/>
            </a:pPr>
            <a:r>
              <a:rPr lang="en-US" sz="1800" dirty="0" smtClean="0"/>
              <a:t>A EPM should provide assurance operations are working as designed, but need to be rigorous enough to tease out areas to improve, otherwise the EPM is reinforcing mediocracy.  DDSN major enterprise initiatives are: </a:t>
            </a:r>
          </a:p>
          <a:p>
            <a:pPr marL="0" indent="0">
              <a:buNone/>
            </a:pPr>
            <a:endParaRPr lang="en-US" sz="900" dirty="0" smtClean="0"/>
          </a:p>
          <a:p>
            <a:r>
              <a:rPr lang="en-US" sz="1800" dirty="0" smtClean="0"/>
              <a:t>Payment </a:t>
            </a:r>
            <a:r>
              <a:rPr lang="en-US" sz="1800" dirty="0"/>
              <a:t>(Band) system review; </a:t>
            </a:r>
          </a:p>
          <a:p>
            <a:pPr lvl="0"/>
            <a:r>
              <a:rPr lang="en-US" sz="1800" dirty="0"/>
              <a:t>Community services rate study; </a:t>
            </a:r>
            <a:endParaRPr lang="en-US" sz="1800" dirty="0" smtClean="0"/>
          </a:p>
          <a:p>
            <a:r>
              <a:rPr lang="en-US" sz="1800" dirty="0" smtClean="0"/>
              <a:t>HCBS </a:t>
            </a:r>
            <a:r>
              <a:rPr lang="en-US" sz="1800" dirty="0"/>
              <a:t>Final Rule </a:t>
            </a:r>
            <a:r>
              <a:rPr lang="en-US" sz="1800" dirty="0" smtClean="0"/>
              <a:t>implementation;</a:t>
            </a:r>
          </a:p>
          <a:p>
            <a:r>
              <a:rPr lang="en-US" sz="1800" dirty="0" smtClean="0"/>
              <a:t>SC </a:t>
            </a:r>
            <a:r>
              <a:rPr lang="en-US" sz="1800" dirty="0"/>
              <a:t>DHHS transitioning DDSN to case management Medicaid market </a:t>
            </a:r>
            <a:r>
              <a:rPr lang="en-US" sz="1800" dirty="0" smtClean="0"/>
              <a:t>rates;</a:t>
            </a:r>
          </a:p>
          <a:p>
            <a:r>
              <a:rPr lang="en-US" sz="1800" dirty="0" smtClean="0"/>
              <a:t>Conflict </a:t>
            </a:r>
            <a:r>
              <a:rPr lang="en-US" sz="1800" dirty="0"/>
              <a:t>free case management </a:t>
            </a:r>
            <a:r>
              <a:rPr lang="en-US" sz="1800" dirty="0" smtClean="0"/>
              <a:t>to </a:t>
            </a:r>
            <a:r>
              <a:rPr lang="en-US" sz="1800" dirty="0"/>
              <a:t>ensure an orderly transition and stable case management </a:t>
            </a:r>
            <a:r>
              <a:rPr lang="en-US" sz="1800" dirty="0" smtClean="0"/>
              <a:t>system; </a:t>
            </a:r>
          </a:p>
          <a:p>
            <a:r>
              <a:rPr lang="en-US" sz="1800" dirty="0" smtClean="0"/>
              <a:t>Initiating </a:t>
            </a:r>
            <a:r>
              <a:rPr lang="en-US" sz="1800" dirty="0"/>
              <a:t>waiver case management </a:t>
            </a:r>
            <a:r>
              <a:rPr lang="en-US" sz="1800" dirty="0" smtClean="0"/>
              <a:t>services;</a:t>
            </a:r>
          </a:p>
          <a:p>
            <a:r>
              <a:rPr lang="en-US" sz="1800" dirty="0" smtClean="0"/>
              <a:t>Therap enterprise-wide information system </a:t>
            </a:r>
            <a:r>
              <a:rPr lang="en-US" sz="1800" dirty="0"/>
              <a:t>development over next two </a:t>
            </a:r>
            <a:r>
              <a:rPr lang="en-US" sz="1800" dirty="0" smtClean="0"/>
              <a:t>years;</a:t>
            </a:r>
          </a:p>
          <a:p>
            <a:r>
              <a:rPr lang="en-US" sz="1800" dirty="0"/>
              <a:t>Compare Reg. Ctr. requirements and current budgets to assess </a:t>
            </a:r>
            <a:r>
              <a:rPr lang="en-US" sz="1800" dirty="0" smtClean="0"/>
              <a:t>adequate funding, equity between centers, and basis for legislative budget request for maintenance </a:t>
            </a:r>
            <a:r>
              <a:rPr lang="en-US" sz="1800" dirty="0"/>
              <a:t>of effort resources</a:t>
            </a:r>
            <a:r>
              <a:rPr lang="en-US" sz="1800" dirty="0" smtClean="0"/>
              <a:t>;</a:t>
            </a:r>
          </a:p>
          <a:p>
            <a:pPr lvl="0"/>
            <a:r>
              <a:rPr lang="en-US" sz="1800" dirty="0" smtClean="0"/>
              <a:t>Transition BabyNet Program and service payments </a:t>
            </a:r>
            <a:r>
              <a:rPr lang="en-US" sz="1800" dirty="0"/>
              <a:t>to SC DHHS; </a:t>
            </a:r>
            <a:endParaRPr lang="en-US" sz="1800" dirty="0" smtClean="0"/>
          </a:p>
          <a:p>
            <a:pPr lvl="0"/>
            <a:r>
              <a:rPr lang="en-US" sz="1800" dirty="0" smtClean="0"/>
              <a:t>Cost </a:t>
            </a:r>
            <a:r>
              <a:rPr lang="en-US" sz="1800" dirty="0"/>
              <a:t>settlement capabilities, completion timeline, and liability </a:t>
            </a:r>
            <a:r>
              <a:rPr lang="en-US" sz="1800" dirty="0" smtClean="0"/>
              <a:t>planning;</a:t>
            </a:r>
          </a:p>
          <a:p>
            <a:pPr lvl="0"/>
            <a:r>
              <a:rPr lang="en-US" sz="1800" dirty="0" smtClean="0"/>
              <a:t>Feasibility study of DDSN providing near-term possible need for case management and EI FFS;</a:t>
            </a:r>
          </a:p>
          <a:p>
            <a:pPr lvl="0"/>
            <a:endParaRPr lang="en-US" sz="1800" dirty="0"/>
          </a:p>
          <a:p>
            <a:pPr>
              <a:buFont typeface="Arial" panose="020B0604020202020204" pitchFamily="34" charset="0"/>
              <a:buChar char="•"/>
            </a:pPr>
            <a:endParaRPr lang="en-US" sz="1800" dirty="0" smtClean="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682449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DDSN </a:t>
            </a:r>
            <a:r>
              <a:rPr lang="en-US" dirty="0" smtClean="0"/>
              <a:t>Enterprise Performance </a:t>
            </a:r>
            <a:r>
              <a:rPr lang="en-US" dirty="0"/>
              <a:t>Management</a:t>
            </a:r>
          </a:p>
        </p:txBody>
      </p:sp>
      <p:sp>
        <p:nvSpPr>
          <p:cNvPr id="3" name="Slide Number Placeholder 2"/>
          <p:cNvSpPr>
            <a:spLocks noGrp="1"/>
          </p:cNvSpPr>
          <p:nvPr>
            <p:ph type="sldNum" sz="quarter" idx="12"/>
          </p:nvPr>
        </p:nvSpPr>
        <p:spPr/>
        <p:txBody>
          <a:bodyPr/>
          <a:lstStyle/>
          <a:p>
            <a:pPr>
              <a:defRPr/>
            </a:pPr>
            <a:fld id="{C2E0F9FD-BA8A-4314-AAA7-A5B4E7982A7D}" type="slidenum">
              <a:rPr lang="en-US" smtClean="0">
                <a:solidFill>
                  <a:srgbClr val="8CADAE">
                    <a:shade val="75000"/>
                  </a:srgbClr>
                </a:solidFill>
              </a:rPr>
              <a:pPr>
                <a:defRPr/>
              </a:pPr>
              <a:t>34</a:t>
            </a:fld>
            <a:endParaRPr lang="en-US" dirty="0">
              <a:solidFill>
                <a:srgbClr val="8CADAE">
                  <a:shade val="75000"/>
                </a:srgbClr>
              </a:solidFill>
            </a:endParaRPr>
          </a:p>
        </p:txBody>
      </p:sp>
      <p:sp>
        <p:nvSpPr>
          <p:cNvPr id="4" name="Content Placeholder 3"/>
          <p:cNvSpPr>
            <a:spLocks noGrp="1"/>
          </p:cNvSpPr>
          <p:nvPr>
            <p:ph sz="quarter" idx="1"/>
          </p:nvPr>
        </p:nvSpPr>
        <p:spPr>
          <a:xfrm>
            <a:off x="478302" y="1467698"/>
            <a:ext cx="11262594" cy="5024542"/>
          </a:xfrm>
        </p:spPr>
        <p:txBody>
          <a:bodyPr>
            <a:normAutofit/>
          </a:bodyPr>
          <a:lstStyle/>
          <a:p>
            <a:pPr marL="0" indent="0">
              <a:buNone/>
            </a:pPr>
            <a:r>
              <a:rPr lang="en-US" sz="2400" b="1" u="sng" dirty="0" smtClean="0"/>
              <a:t>Major Enterprise Initiatives Requiring Executive Project Management</a:t>
            </a:r>
            <a:r>
              <a:rPr lang="en-US" sz="2400" dirty="0" smtClean="0"/>
              <a:t>:</a:t>
            </a:r>
          </a:p>
          <a:p>
            <a:pPr marL="0" lvl="0" indent="0">
              <a:buNone/>
            </a:pPr>
            <a:endParaRPr lang="en-US" sz="800" dirty="0" smtClean="0"/>
          </a:p>
          <a:p>
            <a:pPr lvl="0"/>
            <a:r>
              <a:rPr lang="en-US" sz="1800" dirty="0"/>
              <a:t>Evaluate CPIP capital accounts to minimize unnecessarily funding of preventative maintenance accounts;</a:t>
            </a:r>
          </a:p>
          <a:p>
            <a:pPr lvl="0"/>
            <a:r>
              <a:rPr lang="en-US" sz="1800" dirty="0"/>
              <a:t>Direct care staffing at Regional Centers;</a:t>
            </a:r>
          </a:p>
          <a:p>
            <a:pPr lvl="0"/>
            <a:r>
              <a:rPr lang="en-US" sz="1800" dirty="0" smtClean="0"/>
              <a:t>High </a:t>
            </a:r>
            <a:r>
              <a:rPr lang="en-US" sz="1800" dirty="0"/>
              <a:t>management residential housing needs</a:t>
            </a:r>
            <a:r>
              <a:rPr lang="en-US" sz="1800" dirty="0" smtClean="0"/>
              <a:t>; </a:t>
            </a:r>
          </a:p>
          <a:p>
            <a:pPr lvl="0"/>
            <a:r>
              <a:rPr lang="en-US" sz="1800" dirty="0" smtClean="0"/>
              <a:t>Strategy </a:t>
            </a:r>
            <a:r>
              <a:rPr lang="en-US" sz="1800" dirty="0"/>
              <a:t>to improve residential providers </a:t>
            </a:r>
            <a:r>
              <a:rPr lang="en-US" sz="1800" dirty="0" smtClean="0"/>
              <a:t>systemically on low </a:t>
            </a:r>
            <a:r>
              <a:rPr lang="en-US" sz="1800" dirty="0"/>
              <a:t>end of performance scores;</a:t>
            </a:r>
          </a:p>
          <a:p>
            <a:r>
              <a:rPr lang="en-US" sz="1800" dirty="0" smtClean="0"/>
              <a:t>Evaluate structure, roles/responsibilities, and processes in Operational Division;</a:t>
            </a:r>
          </a:p>
          <a:p>
            <a:pPr lvl="0"/>
            <a:r>
              <a:rPr lang="en-US" sz="1800" dirty="0" smtClean="0"/>
              <a:t>Re-engineer waiver </a:t>
            </a:r>
            <a:r>
              <a:rPr lang="en-US" sz="1800" dirty="0"/>
              <a:t>enrollment process;</a:t>
            </a:r>
          </a:p>
          <a:p>
            <a:pPr lvl="0"/>
            <a:r>
              <a:rPr lang="en-US" sz="1800" dirty="0" smtClean="0"/>
              <a:t>Develop program management framework/controls for the individual </a:t>
            </a:r>
            <a:r>
              <a:rPr lang="en-US" sz="1800" dirty="0"/>
              <a:t>employment </a:t>
            </a:r>
            <a:r>
              <a:rPr lang="en-US" sz="1800" dirty="0" smtClean="0"/>
              <a:t>program;</a:t>
            </a:r>
            <a:endParaRPr lang="en-US" sz="1800" dirty="0"/>
          </a:p>
          <a:p>
            <a:pPr lvl="0"/>
            <a:r>
              <a:rPr lang="en-US" sz="1800" dirty="0" smtClean="0"/>
              <a:t>Mature </a:t>
            </a:r>
            <a:r>
              <a:rPr lang="en-US" sz="1800" dirty="0"/>
              <a:t>the Alliant Residential Observation quality assurance tool as a focal point </a:t>
            </a:r>
            <a:r>
              <a:rPr lang="en-US" sz="1800" dirty="0" smtClean="0"/>
              <a:t>for quality assurance and lesson oversight footprint on providers by reducing other </a:t>
            </a:r>
            <a:r>
              <a:rPr lang="en-US" sz="1800" dirty="0"/>
              <a:t>less effective quality assurance </a:t>
            </a:r>
            <a:r>
              <a:rPr lang="en-US" sz="1800" dirty="0" smtClean="0"/>
              <a:t>tools;</a:t>
            </a:r>
          </a:p>
          <a:p>
            <a:pPr lvl="0"/>
            <a:r>
              <a:rPr lang="en-US" sz="1800" dirty="0" smtClean="0"/>
              <a:t>Examine all use of State Funds for services to maximize Medicaid match; and</a:t>
            </a:r>
          </a:p>
          <a:p>
            <a:r>
              <a:rPr lang="en-US" sz="1800" dirty="0" smtClean="0"/>
              <a:t>Establish an universal date (6/30) for annual performance reviews to improve quality of reviews, training cycle, accountability, and equitably address merit based salary considerations;  </a:t>
            </a:r>
          </a:p>
          <a:p>
            <a:r>
              <a:rPr lang="en-US" sz="1800" dirty="0" smtClean="0"/>
              <a:t>Build a continuous improvement environment and away from reactive management tendencies; and</a:t>
            </a:r>
          </a:p>
          <a:p>
            <a:r>
              <a:rPr lang="en-US" sz="1800" dirty="0" smtClean="0"/>
              <a:t>Additional lower risk/shorter duration projects available upon request.  </a:t>
            </a:r>
          </a:p>
          <a:p>
            <a:endParaRPr lang="en-US" sz="1800" dirty="0"/>
          </a:p>
          <a:p>
            <a:pPr lvl="0"/>
            <a:endParaRPr lang="en-US" sz="1800" dirty="0" smtClean="0"/>
          </a:p>
          <a:p>
            <a:pPr lvl="0"/>
            <a:endParaRPr lang="en-US" sz="1800" dirty="0"/>
          </a:p>
          <a:p>
            <a:pPr lvl="0"/>
            <a:endParaRPr lang="en-US" sz="1800" dirty="0"/>
          </a:p>
          <a:p>
            <a:pPr>
              <a:buFont typeface="Arial" panose="020B0604020202020204" pitchFamily="34" charset="0"/>
              <a:buChar char="•"/>
            </a:pPr>
            <a:endParaRPr lang="en-US" sz="1800" dirty="0" smtClean="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27057359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DDSN </a:t>
            </a:r>
            <a:r>
              <a:rPr lang="en-US" dirty="0" smtClean="0"/>
              <a:t>Enterprise Performance </a:t>
            </a:r>
            <a:r>
              <a:rPr lang="en-US" dirty="0"/>
              <a:t>Management</a:t>
            </a:r>
          </a:p>
        </p:txBody>
      </p:sp>
      <p:sp>
        <p:nvSpPr>
          <p:cNvPr id="3" name="Slide Number Placeholder 2"/>
          <p:cNvSpPr>
            <a:spLocks noGrp="1"/>
          </p:cNvSpPr>
          <p:nvPr>
            <p:ph type="sldNum" sz="quarter" idx="12"/>
          </p:nvPr>
        </p:nvSpPr>
        <p:spPr/>
        <p:txBody>
          <a:bodyPr/>
          <a:lstStyle/>
          <a:p>
            <a:pPr>
              <a:defRPr/>
            </a:pPr>
            <a:fld id="{C2E0F9FD-BA8A-4314-AAA7-A5B4E7982A7D}" type="slidenum">
              <a:rPr lang="en-US" smtClean="0">
                <a:solidFill>
                  <a:srgbClr val="8CADAE">
                    <a:shade val="75000"/>
                  </a:srgbClr>
                </a:solidFill>
              </a:rPr>
              <a:pPr>
                <a:defRPr/>
              </a:pPr>
              <a:t>35</a:t>
            </a:fld>
            <a:endParaRPr lang="en-US" dirty="0">
              <a:solidFill>
                <a:srgbClr val="8CADAE">
                  <a:shade val="75000"/>
                </a:srgbClr>
              </a:solidFill>
            </a:endParaRPr>
          </a:p>
        </p:txBody>
      </p:sp>
      <p:sp>
        <p:nvSpPr>
          <p:cNvPr id="4" name="Content Placeholder 3"/>
          <p:cNvSpPr>
            <a:spLocks noGrp="1"/>
          </p:cNvSpPr>
          <p:nvPr>
            <p:ph sz="quarter" idx="1"/>
          </p:nvPr>
        </p:nvSpPr>
        <p:spPr>
          <a:xfrm>
            <a:off x="518942" y="1548149"/>
            <a:ext cx="11262594" cy="4965192"/>
          </a:xfrm>
        </p:spPr>
        <p:txBody>
          <a:bodyPr>
            <a:normAutofit/>
          </a:bodyPr>
          <a:lstStyle/>
          <a:p>
            <a:pPr marL="0" indent="0">
              <a:buNone/>
            </a:pPr>
            <a:r>
              <a:rPr lang="en-US" sz="2000" u="sng" dirty="0" smtClean="0"/>
              <a:t>Final Thoughts - Performance Management Is Foundational for a Continuous Improvement Environment</a:t>
            </a:r>
            <a:r>
              <a:rPr lang="en-US" sz="2000" dirty="0" smtClean="0"/>
              <a:t>:  </a:t>
            </a:r>
          </a:p>
          <a:p>
            <a:pPr marL="0" indent="0">
              <a:buNone/>
            </a:pPr>
            <a:endParaRPr lang="en-US" sz="1000" dirty="0" smtClean="0"/>
          </a:p>
          <a:p>
            <a:r>
              <a:rPr lang="en-US" sz="2000" dirty="0"/>
              <a:t>Definition of a continuous improvement environment: </a:t>
            </a:r>
            <a:r>
              <a:rPr lang="en-US" sz="2000" b="1" dirty="0"/>
              <a:t>"If you're gonna be great, you can't ever be satisfied."</a:t>
            </a:r>
            <a:r>
              <a:rPr lang="en-US" sz="2000" dirty="0"/>
              <a:t> (Dabo Swinney</a:t>
            </a:r>
            <a:r>
              <a:rPr lang="en-US" sz="2000" dirty="0" smtClean="0"/>
              <a:t>)</a:t>
            </a:r>
          </a:p>
          <a:p>
            <a:endParaRPr lang="en-US" sz="1200" dirty="0"/>
          </a:p>
          <a:p>
            <a:r>
              <a:rPr lang="en-US" sz="2000" dirty="0" smtClean="0"/>
              <a:t>We will know we have arrived in a continuous improvement environment when an executive asks a lower level manager, </a:t>
            </a:r>
            <a:r>
              <a:rPr lang="en-US" sz="2000" b="1" dirty="0"/>
              <a:t>'</a:t>
            </a:r>
            <a:r>
              <a:rPr lang="en-US" sz="2000" b="1" dirty="0" smtClean="0"/>
              <a:t>how is it going,' </a:t>
            </a:r>
            <a:r>
              <a:rPr lang="en-US" sz="2000" dirty="0" smtClean="0"/>
              <a:t>and the response is, </a:t>
            </a:r>
            <a:r>
              <a:rPr lang="en-US" sz="2000" b="1" dirty="0" smtClean="0"/>
              <a:t>'here are the 3 (or more) problems I am working on'</a:t>
            </a:r>
            <a:r>
              <a:rPr lang="en-US" sz="2000" dirty="0" smtClean="0"/>
              <a:t> rather than </a:t>
            </a:r>
            <a:r>
              <a:rPr lang="en-US" sz="2000" b="1" dirty="0" smtClean="0"/>
              <a:t>'everything </a:t>
            </a:r>
            <a:r>
              <a:rPr lang="en-US" sz="2000" b="1" dirty="0"/>
              <a:t>is fine boss.'  </a:t>
            </a:r>
            <a:r>
              <a:rPr lang="en-US" sz="2000" b="1" dirty="0" smtClean="0"/>
              <a:t> </a:t>
            </a:r>
          </a:p>
          <a:p>
            <a:pPr marL="0" indent="0">
              <a:buNone/>
            </a:pPr>
            <a:endParaRPr lang="en-US" sz="1200" dirty="0"/>
          </a:p>
          <a:p>
            <a:r>
              <a:rPr lang="en-US" sz="2000" dirty="0" smtClean="0"/>
              <a:t>If a performance management system cannot identify areas of weaknesses to improve, then why should oversight believe a performance system is credible if it can only report positive results?  </a:t>
            </a:r>
          </a:p>
          <a:p>
            <a:pPr marL="0" indent="0">
              <a:buNone/>
            </a:pPr>
            <a:endParaRPr lang="en-US" sz="1200" dirty="0" smtClean="0"/>
          </a:p>
          <a:p>
            <a:r>
              <a:rPr lang="en-US" sz="2000" dirty="0" smtClean="0"/>
              <a:t>DDSN is not alone in the need to improve performance management to create a continuous improvement environment.  Why do you think the main driver in positive change in State Government often occurs after a major failure or negative event?    </a:t>
            </a:r>
          </a:p>
          <a:p>
            <a:endParaRPr lang="en-US" sz="1200" dirty="0"/>
          </a:p>
        </p:txBody>
      </p:sp>
    </p:spTree>
    <p:extLst>
      <p:ext uri="{BB962C8B-B14F-4D97-AF65-F5344CB8AC3E}">
        <p14:creationId xmlns:p14="http://schemas.microsoft.com/office/powerpoint/2010/main" val="29938784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DDSN </a:t>
            </a:r>
            <a:r>
              <a:rPr lang="en-US" dirty="0" smtClean="0"/>
              <a:t>Performance </a:t>
            </a:r>
            <a:r>
              <a:rPr lang="en-US" dirty="0"/>
              <a:t>Management</a:t>
            </a:r>
          </a:p>
        </p:txBody>
      </p:sp>
      <p:sp>
        <p:nvSpPr>
          <p:cNvPr id="3" name="Slide Number Placeholder 2"/>
          <p:cNvSpPr>
            <a:spLocks noGrp="1"/>
          </p:cNvSpPr>
          <p:nvPr>
            <p:ph type="sldNum" sz="quarter" idx="12"/>
          </p:nvPr>
        </p:nvSpPr>
        <p:spPr/>
        <p:txBody>
          <a:bodyPr/>
          <a:lstStyle/>
          <a:p>
            <a:pPr>
              <a:defRPr/>
            </a:pPr>
            <a:fld id="{C2E0F9FD-BA8A-4314-AAA7-A5B4E7982A7D}" type="slidenum">
              <a:rPr lang="en-US" smtClean="0">
                <a:solidFill>
                  <a:srgbClr val="8CADAE">
                    <a:shade val="75000"/>
                  </a:srgbClr>
                </a:solidFill>
              </a:rPr>
              <a:pPr>
                <a:defRPr/>
              </a:pPr>
              <a:t>36</a:t>
            </a:fld>
            <a:endParaRPr lang="en-US" dirty="0">
              <a:solidFill>
                <a:srgbClr val="8CADAE">
                  <a:shade val="75000"/>
                </a:srgbClr>
              </a:solidFill>
            </a:endParaRPr>
          </a:p>
        </p:txBody>
      </p:sp>
      <p:sp>
        <p:nvSpPr>
          <p:cNvPr id="4" name="Content Placeholder 3"/>
          <p:cNvSpPr>
            <a:spLocks noGrp="1"/>
          </p:cNvSpPr>
          <p:nvPr>
            <p:ph sz="quarter" idx="1"/>
          </p:nvPr>
        </p:nvSpPr>
        <p:spPr/>
        <p:txBody>
          <a:bodyPr/>
          <a:lstStyle/>
          <a:p>
            <a:pPr marL="0" indent="0">
              <a:buNone/>
            </a:pPr>
            <a:endParaRPr lang="en-US" dirty="0" smtClean="0"/>
          </a:p>
          <a:p>
            <a:pPr marL="0" indent="0">
              <a:buNone/>
            </a:pPr>
            <a:endParaRPr lang="en-US" dirty="0"/>
          </a:p>
          <a:p>
            <a:pPr marL="0" indent="0" algn="ctr">
              <a:buNone/>
            </a:pPr>
            <a:r>
              <a:rPr lang="en-US" sz="8000" dirty="0" smtClean="0"/>
              <a:t>Questions?</a:t>
            </a:r>
            <a:endParaRPr lang="en-US" sz="8000" dirty="0"/>
          </a:p>
        </p:txBody>
      </p:sp>
    </p:spTree>
    <p:extLst>
      <p:ext uri="{BB962C8B-B14F-4D97-AF65-F5344CB8AC3E}">
        <p14:creationId xmlns:p14="http://schemas.microsoft.com/office/powerpoint/2010/main" val="4254262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DDSN </a:t>
            </a:r>
            <a:r>
              <a:rPr lang="en-US" dirty="0" smtClean="0"/>
              <a:t>Enterprise </a:t>
            </a:r>
            <a:r>
              <a:rPr lang="en-US" dirty="0"/>
              <a:t>Performance Management</a:t>
            </a:r>
          </a:p>
        </p:txBody>
      </p:sp>
      <p:sp>
        <p:nvSpPr>
          <p:cNvPr id="3" name="Slide Number Placeholder 2"/>
          <p:cNvSpPr>
            <a:spLocks noGrp="1"/>
          </p:cNvSpPr>
          <p:nvPr>
            <p:ph type="sldNum" sz="quarter" idx="12"/>
          </p:nvPr>
        </p:nvSpPr>
        <p:spPr/>
        <p:txBody>
          <a:bodyPr/>
          <a:lstStyle/>
          <a:p>
            <a:pPr>
              <a:defRPr/>
            </a:pPr>
            <a:fld id="{C2E0F9FD-BA8A-4314-AAA7-A5B4E7982A7D}" type="slidenum">
              <a:rPr lang="en-US" smtClean="0">
                <a:solidFill>
                  <a:srgbClr val="8CADAE">
                    <a:shade val="75000"/>
                  </a:srgbClr>
                </a:solidFill>
              </a:rPr>
              <a:pPr>
                <a:defRPr/>
              </a:pPr>
              <a:t>4</a:t>
            </a:fld>
            <a:endParaRPr lang="en-US" dirty="0">
              <a:solidFill>
                <a:srgbClr val="8CADAE">
                  <a:shade val="75000"/>
                </a:srgbClr>
              </a:solidFill>
            </a:endParaRPr>
          </a:p>
        </p:txBody>
      </p:sp>
      <p:sp>
        <p:nvSpPr>
          <p:cNvPr id="4" name="Content Placeholder 3"/>
          <p:cNvSpPr>
            <a:spLocks noGrp="1"/>
          </p:cNvSpPr>
          <p:nvPr>
            <p:ph sz="quarter" idx="1"/>
          </p:nvPr>
        </p:nvSpPr>
        <p:spPr/>
        <p:txBody>
          <a:bodyPr/>
          <a:lstStyle/>
          <a:p>
            <a:pPr marL="0" lvl="0" indent="0">
              <a:buNone/>
            </a:pPr>
            <a:endParaRPr lang="en-US" sz="1400" dirty="0"/>
          </a:p>
          <a:p>
            <a:pPr lvl="0"/>
            <a:r>
              <a:rPr lang="en-US" sz="2800" dirty="0" smtClean="0"/>
              <a:t>An EPM permits Commissioners to meet their fiduciary </a:t>
            </a:r>
            <a:r>
              <a:rPr lang="en-US" sz="2800" dirty="0"/>
              <a:t>due diligence oversight </a:t>
            </a:r>
            <a:r>
              <a:rPr lang="en-US" sz="2800" dirty="0" smtClean="0"/>
              <a:t>responsibilities by creating adequate visibility (insight into operations) and performance measures to ensure the agency is operating effectively.</a:t>
            </a:r>
            <a:endParaRPr lang="en-US" sz="2800" dirty="0"/>
          </a:p>
          <a:p>
            <a:pPr lvl="0"/>
            <a:endParaRPr lang="en-US" sz="1400" dirty="0"/>
          </a:p>
          <a:p>
            <a:pPr lvl="0"/>
            <a:r>
              <a:rPr lang="en-US" sz="2800" dirty="0" smtClean="0"/>
              <a:t>EPM transparency </a:t>
            </a:r>
            <a:r>
              <a:rPr lang="en-US" sz="2800" dirty="0"/>
              <a:t>drives accountability for </a:t>
            </a:r>
            <a:r>
              <a:rPr lang="en-US" sz="2800" dirty="0" smtClean="0"/>
              <a:t>overall organizational </a:t>
            </a:r>
            <a:r>
              <a:rPr lang="en-US" sz="2800" dirty="0"/>
              <a:t>results throughout the organization, as well as educates and builds trust with stakeholders potential issues are not clouded by complexity, intentionally or unintentionally.  </a:t>
            </a:r>
          </a:p>
          <a:p>
            <a:endParaRPr lang="en-US" sz="1800" dirty="0" smtClean="0"/>
          </a:p>
        </p:txBody>
      </p:sp>
    </p:spTree>
    <p:extLst>
      <p:ext uri="{BB962C8B-B14F-4D97-AF65-F5344CB8AC3E}">
        <p14:creationId xmlns:p14="http://schemas.microsoft.com/office/powerpoint/2010/main" val="3201269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DDSN Enterprise Performance Management</a:t>
            </a:r>
          </a:p>
        </p:txBody>
      </p:sp>
      <p:sp>
        <p:nvSpPr>
          <p:cNvPr id="3" name="Slide Number Placeholder 2"/>
          <p:cNvSpPr>
            <a:spLocks noGrp="1"/>
          </p:cNvSpPr>
          <p:nvPr>
            <p:ph type="sldNum" sz="quarter" idx="12"/>
          </p:nvPr>
        </p:nvSpPr>
        <p:spPr/>
        <p:txBody>
          <a:bodyPr/>
          <a:lstStyle/>
          <a:p>
            <a:pPr>
              <a:defRPr/>
            </a:pPr>
            <a:fld id="{C2E0F9FD-BA8A-4314-AAA7-A5B4E7982A7D}" type="slidenum">
              <a:rPr lang="en-US" smtClean="0">
                <a:solidFill>
                  <a:srgbClr val="8CADAE">
                    <a:shade val="75000"/>
                  </a:srgbClr>
                </a:solidFill>
              </a:rPr>
              <a:pPr>
                <a:defRPr/>
              </a:pPr>
              <a:t>5</a:t>
            </a:fld>
            <a:endParaRPr lang="en-US" dirty="0">
              <a:solidFill>
                <a:srgbClr val="8CADAE">
                  <a:shade val="75000"/>
                </a:srgbClr>
              </a:solidFill>
            </a:endParaRPr>
          </a:p>
        </p:txBody>
      </p:sp>
      <p:pic>
        <p:nvPicPr>
          <p:cNvPr id="24578" name="Picture 2" descr="Image result for KPI drill down"/>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401638" y="2192596"/>
            <a:ext cx="11339512" cy="3241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4047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DDSN Enterprise Performance Management</a:t>
            </a:r>
          </a:p>
        </p:txBody>
      </p:sp>
      <p:sp>
        <p:nvSpPr>
          <p:cNvPr id="3" name="Slide Number Placeholder 2"/>
          <p:cNvSpPr>
            <a:spLocks noGrp="1"/>
          </p:cNvSpPr>
          <p:nvPr>
            <p:ph type="sldNum" sz="quarter" idx="12"/>
          </p:nvPr>
        </p:nvSpPr>
        <p:spPr/>
        <p:txBody>
          <a:bodyPr/>
          <a:lstStyle/>
          <a:p>
            <a:pPr>
              <a:defRPr/>
            </a:pPr>
            <a:fld id="{C2E0F9FD-BA8A-4314-AAA7-A5B4E7982A7D}" type="slidenum">
              <a:rPr lang="en-US" smtClean="0">
                <a:solidFill>
                  <a:srgbClr val="8CADAE">
                    <a:shade val="75000"/>
                  </a:srgbClr>
                </a:solidFill>
              </a:rPr>
              <a:pPr>
                <a:defRPr/>
              </a:pPr>
              <a:t>6</a:t>
            </a:fld>
            <a:endParaRPr lang="en-US" dirty="0">
              <a:solidFill>
                <a:srgbClr val="8CADAE">
                  <a:shade val="75000"/>
                </a:srgbClr>
              </a:solidFill>
            </a:endParaRPr>
          </a:p>
        </p:txBody>
      </p:sp>
      <p:sp>
        <p:nvSpPr>
          <p:cNvPr id="4" name="Content Placeholder 3"/>
          <p:cNvSpPr>
            <a:spLocks noGrp="1"/>
          </p:cNvSpPr>
          <p:nvPr>
            <p:ph sz="quarter" idx="1"/>
          </p:nvPr>
        </p:nvSpPr>
        <p:spPr>
          <a:xfrm>
            <a:off x="511393" y="1506519"/>
            <a:ext cx="11338560" cy="4558720"/>
          </a:xfrm>
        </p:spPr>
        <p:txBody>
          <a:bodyPr/>
          <a:lstStyle/>
          <a:p>
            <a:pPr marL="0" indent="0">
              <a:buNone/>
            </a:pPr>
            <a:r>
              <a:rPr lang="en-US" sz="3200" u="sng" dirty="0" smtClean="0"/>
              <a:t>Enterprise Performance Management Categories</a:t>
            </a:r>
            <a:r>
              <a:rPr lang="en-US" sz="3200" dirty="0" smtClean="0"/>
              <a:t>:</a:t>
            </a:r>
            <a:endParaRPr lang="en-US" sz="3200" u="sng" dirty="0" smtClean="0"/>
          </a:p>
          <a:p>
            <a:pPr marL="0" indent="0">
              <a:buNone/>
            </a:pPr>
            <a:endParaRPr lang="en-US" sz="800" dirty="0"/>
          </a:p>
          <a:p>
            <a:pPr marL="514350" indent="-514350">
              <a:buFont typeface="+mj-lt"/>
              <a:buAutoNum type="romanUcPeriod"/>
            </a:pPr>
            <a:r>
              <a:rPr lang="en-US" sz="2400" dirty="0"/>
              <a:t>Annual Results - Industry Benchmark Comparisons &amp; </a:t>
            </a:r>
            <a:r>
              <a:rPr lang="en-US" sz="2400" dirty="0" smtClean="0"/>
              <a:t>Internal Results Relevant for </a:t>
            </a:r>
            <a:r>
              <a:rPr lang="en-US" sz="2400" dirty="0"/>
              <a:t>Year-to-Year Trends ("Are We on the </a:t>
            </a:r>
            <a:r>
              <a:rPr lang="en-US" sz="2400" dirty="0" smtClean="0"/>
              <a:t>Road?"). </a:t>
            </a:r>
            <a:endParaRPr lang="en-US" sz="2400" dirty="0"/>
          </a:p>
          <a:p>
            <a:pPr marL="514350" indent="-514350">
              <a:buFont typeface="+mj-lt"/>
              <a:buAutoNum type="romanUcPeriod"/>
            </a:pPr>
            <a:endParaRPr lang="en-US" sz="1400" dirty="0" smtClean="0"/>
          </a:p>
          <a:p>
            <a:pPr marL="514350" indent="-514350">
              <a:buFont typeface="+mj-lt"/>
              <a:buAutoNum type="romanUcPeriod"/>
            </a:pPr>
            <a:r>
              <a:rPr lang="en-US" sz="2400" dirty="0" smtClean="0"/>
              <a:t>Tactical </a:t>
            </a:r>
            <a:r>
              <a:rPr lang="en-US" sz="2400" dirty="0"/>
              <a:t>Project </a:t>
            </a:r>
            <a:r>
              <a:rPr lang="en-US" sz="2400" dirty="0" smtClean="0"/>
              <a:t>Progress/Completion Tracked </a:t>
            </a:r>
            <a:r>
              <a:rPr lang="en-US" sz="2400" dirty="0"/>
              <a:t>by Executive </a:t>
            </a:r>
            <a:r>
              <a:rPr lang="en-US" sz="2400" dirty="0" smtClean="0"/>
              <a:t>Management      ("Fix a Pothole" or "Road Widening Improvement").</a:t>
            </a:r>
            <a:endParaRPr lang="en-US" sz="2400" dirty="0"/>
          </a:p>
          <a:p>
            <a:pPr marL="514350" indent="-514350">
              <a:buFont typeface="+mj-lt"/>
              <a:buAutoNum type="romanUcPeriod"/>
            </a:pPr>
            <a:endParaRPr lang="en-US" sz="1400" dirty="0" smtClean="0"/>
          </a:p>
          <a:p>
            <a:pPr marL="514350" indent="-514350">
              <a:buFont typeface="+mj-lt"/>
              <a:buAutoNum type="romanUcPeriod"/>
            </a:pPr>
            <a:r>
              <a:rPr lang="en-US" sz="2400" dirty="0" smtClean="0"/>
              <a:t>Quarterly Critical System Activity &amp; Results to Provide </a:t>
            </a:r>
            <a:r>
              <a:rPr lang="en-US" sz="2400" b="1" dirty="0" smtClean="0"/>
              <a:t>"</a:t>
            </a:r>
            <a:r>
              <a:rPr lang="en-US" sz="2400" b="1" u="sng" dirty="0" smtClean="0"/>
              <a:t>Insight into Operations</a:t>
            </a:r>
            <a:r>
              <a:rPr lang="en-US" sz="2400" b="1" dirty="0" smtClean="0"/>
              <a:t>"</a:t>
            </a:r>
            <a:r>
              <a:rPr lang="en-US" sz="2400" dirty="0" smtClean="0"/>
              <a:t>; this generates both KPI results and insight of activity across the enterprise to stimulate questions/ideas stimulating a continuous improvement environment ("Continuous Striving towards the Center Line of the Road").  </a:t>
            </a:r>
          </a:p>
          <a:p>
            <a:pPr marL="457200" indent="-457200">
              <a:buFont typeface="+mj-lt"/>
              <a:buAutoNum type="arabicPeriod"/>
            </a:pPr>
            <a:endParaRPr lang="en-US" sz="2400" dirty="0"/>
          </a:p>
        </p:txBody>
      </p:sp>
    </p:spTree>
    <p:extLst>
      <p:ext uri="{BB962C8B-B14F-4D97-AF65-F5344CB8AC3E}">
        <p14:creationId xmlns:p14="http://schemas.microsoft.com/office/powerpoint/2010/main" val="1946167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DDSN Enterprise Performance Management</a:t>
            </a:r>
          </a:p>
        </p:txBody>
      </p:sp>
      <p:sp>
        <p:nvSpPr>
          <p:cNvPr id="3" name="Slide Number Placeholder 2"/>
          <p:cNvSpPr>
            <a:spLocks noGrp="1"/>
          </p:cNvSpPr>
          <p:nvPr>
            <p:ph type="sldNum" sz="quarter" idx="12"/>
          </p:nvPr>
        </p:nvSpPr>
        <p:spPr/>
        <p:txBody>
          <a:bodyPr/>
          <a:lstStyle/>
          <a:p>
            <a:pPr>
              <a:defRPr/>
            </a:pPr>
            <a:fld id="{C2E0F9FD-BA8A-4314-AAA7-A5B4E7982A7D}" type="slidenum">
              <a:rPr lang="en-US" smtClean="0">
                <a:solidFill>
                  <a:srgbClr val="8CADAE">
                    <a:shade val="75000"/>
                  </a:srgbClr>
                </a:solidFill>
              </a:rPr>
              <a:pPr>
                <a:defRPr/>
              </a:pPr>
              <a:t>7</a:t>
            </a:fld>
            <a:endParaRPr lang="en-US" dirty="0">
              <a:solidFill>
                <a:srgbClr val="8CADAE">
                  <a:shade val="75000"/>
                </a:srgbClr>
              </a:solidFill>
            </a:endParaRPr>
          </a:p>
        </p:txBody>
      </p:sp>
      <p:sp>
        <p:nvSpPr>
          <p:cNvPr id="4" name="Content Placeholder 3"/>
          <p:cNvSpPr>
            <a:spLocks noGrp="1"/>
          </p:cNvSpPr>
          <p:nvPr>
            <p:ph sz="quarter" idx="1"/>
          </p:nvPr>
        </p:nvSpPr>
        <p:spPr>
          <a:xfrm>
            <a:off x="402336" y="1534999"/>
            <a:ext cx="11338560" cy="4572000"/>
          </a:xfrm>
        </p:spPr>
        <p:txBody>
          <a:bodyPr/>
          <a:lstStyle/>
          <a:p>
            <a:pPr marL="0" indent="0">
              <a:buNone/>
            </a:pPr>
            <a:r>
              <a:rPr lang="en-US" sz="4000" b="1" dirty="0" smtClean="0"/>
              <a:t>I. </a:t>
            </a:r>
            <a:r>
              <a:rPr lang="en-US" sz="4000" b="1" u="sng" dirty="0" smtClean="0"/>
              <a:t>Annual Results (aka 100 Foot View)</a:t>
            </a:r>
            <a:endParaRPr lang="en-US" sz="4000" b="1" u="sng" dirty="0"/>
          </a:p>
          <a:p>
            <a:pPr marL="0" indent="0">
              <a:buNone/>
            </a:pPr>
            <a:endParaRPr lang="en-US" sz="1000" dirty="0" smtClean="0"/>
          </a:p>
          <a:p>
            <a:r>
              <a:rPr lang="en-US" sz="2400" dirty="0" smtClean="0"/>
              <a:t>Develop industry </a:t>
            </a:r>
            <a:r>
              <a:rPr lang="en-US" sz="2400" dirty="0"/>
              <a:t>b</a:t>
            </a:r>
            <a:r>
              <a:rPr lang="en-US" sz="2400" dirty="0" smtClean="0"/>
              <a:t>enchmark comparisons &amp; internal results compared with prior years to discern relative performance and trends.  DDSN has traditionally relied on these types of measures as primary success indicators.  Although relevant, the macro nature does not give sufficient insight into operations to tease out issues/opportunities to stimulate improvement, which tends to be incremental with major benefits from these aggregating over time.      </a:t>
            </a:r>
          </a:p>
          <a:p>
            <a:endParaRPr lang="en-US" sz="1400" dirty="0"/>
          </a:p>
          <a:p>
            <a:r>
              <a:rPr lang="en-US" sz="2400" dirty="0" smtClean="0"/>
              <a:t>Generally does not help manage or real-time decisions; generally flags issues when major course corrections needed. </a:t>
            </a:r>
          </a:p>
          <a:p>
            <a:endParaRPr lang="en-US" sz="1400" dirty="0"/>
          </a:p>
          <a:p>
            <a:r>
              <a:rPr lang="en-US" sz="2400" dirty="0" smtClean="0"/>
              <a:t>Some measures' value are only relevant over a longer period for trend analysis. </a:t>
            </a:r>
          </a:p>
        </p:txBody>
      </p:sp>
    </p:spTree>
    <p:extLst>
      <p:ext uri="{BB962C8B-B14F-4D97-AF65-F5344CB8AC3E}">
        <p14:creationId xmlns:p14="http://schemas.microsoft.com/office/powerpoint/2010/main" val="3390821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9E86074-C205-4770-ADED-27368BF31AA3}" type="slidenum">
              <a:rPr lang="en-US" smtClean="0">
                <a:solidFill>
                  <a:prstClr val="black">
                    <a:tint val="75000"/>
                  </a:prstClr>
                </a:solidFill>
              </a:rPr>
              <a:pPr/>
              <a:t>8</a:t>
            </a:fld>
            <a:endParaRPr lang="en-US" dirty="0">
              <a:solidFill>
                <a:prstClr val="black">
                  <a:tint val="75000"/>
                </a:prstClr>
              </a:solidFill>
            </a:endParaRPr>
          </a:p>
        </p:txBody>
      </p:sp>
      <p:sp>
        <p:nvSpPr>
          <p:cNvPr id="7" name="Rectangle 6"/>
          <p:cNvSpPr/>
          <p:nvPr/>
        </p:nvSpPr>
        <p:spPr>
          <a:xfrm>
            <a:off x="162961" y="135800"/>
            <a:ext cx="11869093" cy="5509200"/>
          </a:xfrm>
          <a:prstGeom prst="rect">
            <a:avLst/>
          </a:prstGeom>
        </p:spPr>
        <p:txBody>
          <a:bodyPr wrap="square">
            <a:spAutoFit/>
          </a:bodyPr>
          <a:lstStyle/>
          <a:p>
            <a:pPr algn="ctr"/>
            <a:endParaRPr lang="en-US" sz="4800" dirty="0">
              <a:solidFill>
                <a:prstClr val="black"/>
              </a:solidFill>
            </a:endParaRPr>
          </a:p>
          <a:p>
            <a:endParaRPr lang="en-US" sz="1600" dirty="0">
              <a:solidFill>
                <a:prstClr val="black"/>
              </a:solidFill>
            </a:endParaRPr>
          </a:p>
          <a:p>
            <a:endParaRPr lang="en-US" sz="1600" dirty="0">
              <a:solidFill>
                <a:prstClr val="black"/>
              </a:solidFill>
            </a:endParaRPr>
          </a:p>
          <a:p>
            <a:endParaRPr lang="en-US" sz="1600" dirty="0">
              <a:solidFill>
                <a:prstClr val="black"/>
              </a:solidFill>
            </a:endParaRPr>
          </a:p>
          <a:p>
            <a:pPr algn="ctr"/>
            <a:endParaRPr lang="en-US" sz="4800" dirty="0">
              <a:solidFill>
                <a:prstClr val="black"/>
              </a:solidFill>
            </a:endParaRPr>
          </a:p>
          <a:p>
            <a:pPr algn="ctr"/>
            <a:endParaRPr lang="en-US" sz="4800" dirty="0">
              <a:solidFill>
                <a:prstClr val="black"/>
              </a:solidFill>
            </a:endParaRPr>
          </a:p>
          <a:p>
            <a:pPr algn="ctr"/>
            <a:endParaRPr lang="en-US" sz="1600" dirty="0">
              <a:solidFill>
                <a:prstClr val="black"/>
              </a:solidFill>
            </a:endParaRPr>
          </a:p>
          <a:p>
            <a:pPr algn="ctr"/>
            <a:endParaRPr lang="en-US" sz="1600" dirty="0">
              <a:solidFill>
                <a:prstClr val="black"/>
              </a:solidFill>
            </a:endParaRPr>
          </a:p>
          <a:p>
            <a:pPr algn="ctr"/>
            <a:endParaRPr lang="en-US" sz="1600" dirty="0">
              <a:solidFill>
                <a:prstClr val="black"/>
              </a:solidFill>
            </a:endParaRPr>
          </a:p>
          <a:p>
            <a:pPr algn="ctr"/>
            <a:endParaRPr lang="en-US" sz="1600" dirty="0">
              <a:solidFill>
                <a:prstClr val="black"/>
              </a:solidFill>
            </a:endParaRPr>
          </a:p>
          <a:p>
            <a:endParaRPr lang="en-US" sz="4800" dirty="0">
              <a:solidFill>
                <a:prstClr val="black"/>
              </a:solidFill>
            </a:endParaRPr>
          </a:p>
          <a:p>
            <a:endParaRPr lang="en-US" sz="4800" dirty="0">
              <a:solidFill>
                <a:prstClr val="black"/>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682001929"/>
              </p:ext>
            </p:extLst>
          </p:nvPr>
        </p:nvGraphicFramePr>
        <p:xfrm>
          <a:off x="940071" y="1323975"/>
          <a:ext cx="10182225" cy="5214937"/>
        </p:xfrm>
        <a:graphic>
          <a:graphicData uri="http://schemas.openxmlformats.org/presentationml/2006/ole">
            <mc:AlternateContent xmlns:mc="http://schemas.openxmlformats.org/markup-compatibility/2006">
              <mc:Choice xmlns:v="urn:schemas-microsoft-com:vml" Requires="v">
                <p:oleObj spid="_x0000_s21558" name="Worksheet" r:id="rId4" imgW="10182099" imgH="5215093" progId="Excel.Sheet.12">
                  <p:embed/>
                </p:oleObj>
              </mc:Choice>
              <mc:Fallback>
                <p:oleObj name="Worksheet" r:id="rId4" imgW="10182099" imgH="5215093" progId="Excel.Sheet.12">
                  <p:embed/>
                  <p:pic>
                    <p:nvPicPr>
                      <p:cNvPr id="0" name=""/>
                      <p:cNvPicPr/>
                      <p:nvPr/>
                    </p:nvPicPr>
                    <p:blipFill>
                      <a:blip r:embed="rId5"/>
                      <a:stretch>
                        <a:fillRect/>
                      </a:stretch>
                    </p:blipFill>
                    <p:spPr>
                      <a:xfrm>
                        <a:off x="940071" y="1323975"/>
                        <a:ext cx="10182225" cy="5214937"/>
                      </a:xfrm>
                      <a:prstGeom prst="rect">
                        <a:avLst/>
                      </a:prstGeom>
                    </p:spPr>
                  </p:pic>
                </p:oleObj>
              </mc:Fallback>
            </mc:AlternateContent>
          </a:graphicData>
        </a:graphic>
      </p:graphicFrame>
    </p:spTree>
    <p:extLst>
      <p:ext uri="{BB962C8B-B14F-4D97-AF65-F5344CB8AC3E}">
        <p14:creationId xmlns:p14="http://schemas.microsoft.com/office/powerpoint/2010/main" val="571388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9E86074-C205-4770-ADED-27368BF31AA3}" type="slidenum">
              <a:rPr lang="en-US" smtClean="0">
                <a:solidFill>
                  <a:prstClr val="black">
                    <a:tint val="75000"/>
                  </a:prstClr>
                </a:solidFill>
              </a:rPr>
              <a:pPr/>
              <a:t>9</a:t>
            </a:fld>
            <a:endParaRPr lang="en-US" dirty="0">
              <a:solidFill>
                <a:prstClr val="black">
                  <a:tint val="75000"/>
                </a:prstClr>
              </a:solidFill>
            </a:endParaRPr>
          </a:p>
        </p:txBody>
      </p:sp>
      <p:sp>
        <p:nvSpPr>
          <p:cNvPr id="7" name="Rectangle 6"/>
          <p:cNvSpPr/>
          <p:nvPr/>
        </p:nvSpPr>
        <p:spPr>
          <a:xfrm>
            <a:off x="162961" y="135800"/>
            <a:ext cx="11869093" cy="5509200"/>
          </a:xfrm>
          <a:prstGeom prst="rect">
            <a:avLst/>
          </a:prstGeom>
        </p:spPr>
        <p:txBody>
          <a:bodyPr wrap="square">
            <a:spAutoFit/>
          </a:bodyPr>
          <a:lstStyle/>
          <a:p>
            <a:pPr algn="ctr"/>
            <a:endParaRPr lang="en-US" sz="4800" dirty="0">
              <a:solidFill>
                <a:prstClr val="black"/>
              </a:solidFill>
            </a:endParaRPr>
          </a:p>
          <a:p>
            <a:endParaRPr lang="en-US" sz="1600" dirty="0">
              <a:solidFill>
                <a:prstClr val="black"/>
              </a:solidFill>
            </a:endParaRPr>
          </a:p>
          <a:p>
            <a:endParaRPr lang="en-US" sz="1600" dirty="0">
              <a:solidFill>
                <a:prstClr val="black"/>
              </a:solidFill>
            </a:endParaRPr>
          </a:p>
          <a:p>
            <a:endParaRPr lang="en-US" sz="1600" dirty="0">
              <a:solidFill>
                <a:prstClr val="black"/>
              </a:solidFill>
            </a:endParaRPr>
          </a:p>
          <a:p>
            <a:pPr algn="ctr"/>
            <a:endParaRPr lang="en-US" sz="4800" dirty="0">
              <a:solidFill>
                <a:prstClr val="black"/>
              </a:solidFill>
            </a:endParaRPr>
          </a:p>
          <a:p>
            <a:pPr algn="ctr"/>
            <a:endParaRPr lang="en-US" sz="4800" dirty="0">
              <a:solidFill>
                <a:prstClr val="black"/>
              </a:solidFill>
            </a:endParaRPr>
          </a:p>
          <a:p>
            <a:pPr algn="ctr"/>
            <a:endParaRPr lang="en-US" sz="1600" dirty="0">
              <a:solidFill>
                <a:prstClr val="black"/>
              </a:solidFill>
            </a:endParaRPr>
          </a:p>
          <a:p>
            <a:pPr algn="ctr"/>
            <a:endParaRPr lang="en-US" sz="1600" dirty="0">
              <a:solidFill>
                <a:prstClr val="black"/>
              </a:solidFill>
            </a:endParaRPr>
          </a:p>
          <a:p>
            <a:pPr algn="ctr"/>
            <a:endParaRPr lang="en-US" sz="1600" dirty="0">
              <a:solidFill>
                <a:prstClr val="black"/>
              </a:solidFill>
            </a:endParaRPr>
          </a:p>
          <a:p>
            <a:pPr algn="ctr"/>
            <a:endParaRPr lang="en-US" sz="1600" dirty="0">
              <a:solidFill>
                <a:prstClr val="black"/>
              </a:solidFill>
            </a:endParaRPr>
          </a:p>
          <a:p>
            <a:endParaRPr lang="en-US" sz="4800" dirty="0">
              <a:solidFill>
                <a:prstClr val="black"/>
              </a:solidFill>
            </a:endParaRPr>
          </a:p>
          <a:p>
            <a:endParaRPr lang="en-US" sz="4800" dirty="0">
              <a:solidFill>
                <a:prstClr val="black"/>
              </a:solidFill>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3062770699"/>
              </p:ext>
            </p:extLst>
          </p:nvPr>
        </p:nvGraphicFramePr>
        <p:xfrm>
          <a:off x="847550" y="534775"/>
          <a:ext cx="10348912" cy="5886004"/>
        </p:xfrm>
        <a:graphic>
          <a:graphicData uri="http://schemas.openxmlformats.org/presentationml/2006/ole">
            <mc:AlternateContent xmlns:mc="http://schemas.openxmlformats.org/markup-compatibility/2006">
              <mc:Choice xmlns:v="urn:schemas-microsoft-com:vml" Requires="v">
                <p:oleObj spid="_x0000_s22582" name="Worksheet" r:id="rId4" imgW="10182099" imgH="5791033" progId="Excel.Sheet.12">
                  <p:embed/>
                </p:oleObj>
              </mc:Choice>
              <mc:Fallback>
                <p:oleObj name="Worksheet" r:id="rId4" imgW="10182099" imgH="5791033" progId="Excel.Sheet.12">
                  <p:embed/>
                  <p:pic>
                    <p:nvPicPr>
                      <p:cNvPr id="0" name=""/>
                      <p:cNvPicPr/>
                      <p:nvPr/>
                    </p:nvPicPr>
                    <p:blipFill>
                      <a:blip r:embed="rId5"/>
                      <a:stretch>
                        <a:fillRect/>
                      </a:stretch>
                    </p:blipFill>
                    <p:spPr>
                      <a:xfrm>
                        <a:off x="847550" y="534775"/>
                        <a:ext cx="10348912" cy="5886004"/>
                      </a:xfrm>
                      <a:prstGeom prst="rect">
                        <a:avLst/>
                      </a:prstGeom>
                    </p:spPr>
                  </p:pic>
                </p:oleObj>
              </mc:Fallback>
            </mc:AlternateContent>
          </a:graphicData>
        </a:graphic>
      </p:graphicFrame>
    </p:spTree>
    <p:extLst>
      <p:ext uri="{BB962C8B-B14F-4D97-AF65-F5344CB8AC3E}">
        <p14:creationId xmlns:p14="http://schemas.microsoft.com/office/powerpoint/2010/main" val="754293024"/>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12793</TotalTime>
  <Words>1965</Words>
  <Application>Microsoft Office PowerPoint</Application>
  <PresentationFormat>Widescreen</PresentationFormat>
  <Paragraphs>477</Paragraphs>
  <Slides>36</Slides>
  <Notes>10</Notes>
  <HiddenSlides>0</HiddenSlides>
  <MMClips>0</MMClips>
  <ScaleCrop>false</ScaleCrop>
  <HeadingPairs>
    <vt:vector size="8" baseType="variant">
      <vt:variant>
        <vt:lpstr>Fonts Used</vt:lpstr>
      </vt:variant>
      <vt:variant>
        <vt:i4>9</vt:i4>
      </vt:variant>
      <vt:variant>
        <vt:lpstr>Theme</vt:lpstr>
      </vt:variant>
      <vt:variant>
        <vt:i4>3</vt:i4>
      </vt:variant>
      <vt:variant>
        <vt:lpstr>Embedded OLE Servers</vt:lpstr>
      </vt:variant>
      <vt:variant>
        <vt:i4>1</vt:i4>
      </vt:variant>
      <vt:variant>
        <vt:lpstr>Slide Titles</vt:lpstr>
      </vt:variant>
      <vt:variant>
        <vt:i4>36</vt:i4>
      </vt:variant>
    </vt:vector>
  </HeadingPairs>
  <TitlesOfParts>
    <vt:vector size="49" baseType="lpstr">
      <vt:lpstr>Arial</vt:lpstr>
      <vt:lpstr>Calibri</vt:lpstr>
      <vt:lpstr>Calibri Light</vt:lpstr>
      <vt:lpstr>Georgia</vt:lpstr>
      <vt:lpstr>Symbol</vt:lpstr>
      <vt:lpstr>Times New Roman</vt:lpstr>
      <vt:lpstr>Verdana</vt:lpstr>
      <vt:lpstr>Wingdings</vt:lpstr>
      <vt:lpstr>Wingdings 2</vt:lpstr>
      <vt:lpstr>Office Theme</vt:lpstr>
      <vt:lpstr>Civic</vt:lpstr>
      <vt:lpstr>1_Office Theme</vt:lpstr>
      <vt:lpstr>Worksheet</vt:lpstr>
      <vt:lpstr>PowerPoint Presentation</vt:lpstr>
      <vt:lpstr>DDSN Enterprise Performance Management</vt:lpstr>
      <vt:lpstr>DDSN Enterprise Performance Management</vt:lpstr>
      <vt:lpstr>DDSN Enterprise Performance Management</vt:lpstr>
      <vt:lpstr>DDSN Enterprise Performance Management</vt:lpstr>
      <vt:lpstr>DDSN Enterprise Performance Management</vt:lpstr>
      <vt:lpstr>DDSN Enterprise Performance Management</vt:lpstr>
      <vt:lpstr>PowerPoint Presentation</vt:lpstr>
      <vt:lpstr>PowerPoint Presentation</vt:lpstr>
      <vt:lpstr>DDSN Enterprise Performance Management</vt:lpstr>
      <vt:lpstr>               DDSN Enterprise Performance Management</vt:lpstr>
      <vt:lpstr>DDSN Enterprise Performance Management</vt:lpstr>
      <vt:lpstr>PowerPoint Presentation</vt:lpstr>
      <vt:lpstr>DDSN Enterprise Performance Management</vt:lpstr>
      <vt:lpstr>DDSN Enterprise Performance Management</vt:lpstr>
      <vt:lpstr>DDSN Enterprise Performance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DDSN Enterprise Performance Management</vt:lpstr>
      <vt:lpstr>DDSN Analysis of ANE Indicators Uptick</vt:lpstr>
      <vt:lpstr>DDSN Enterprise Performance Management</vt:lpstr>
      <vt:lpstr>DDSN Enterprise Performance Management</vt:lpstr>
      <vt:lpstr>DDSN Enterprise Performance Management</vt:lpstr>
      <vt:lpstr>DDSN Performance Management</vt:lpstr>
    </vt:vector>
  </TitlesOfParts>
  <Company>SC Department of Disabilities and Special Needs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Buscemi, Beverly</dc:creator>
  <cp:lastModifiedBy>Carmen McCutcheon</cp:lastModifiedBy>
  <cp:revision>300</cp:revision>
  <cp:lastPrinted>2018-07-30T12:46:50Z</cp:lastPrinted>
  <dcterms:created xsi:type="dcterms:W3CDTF">2017-09-15T18:50:18Z</dcterms:created>
  <dcterms:modified xsi:type="dcterms:W3CDTF">2018-07-30T13:34:36Z</dcterms:modified>
</cp:coreProperties>
</file>